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314" r:id="rId3"/>
    <p:sldId id="317" r:id="rId4"/>
    <p:sldId id="313" r:id="rId5"/>
    <p:sldId id="280" r:id="rId6"/>
    <p:sldId id="281" r:id="rId7"/>
    <p:sldId id="282" r:id="rId8"/>
    <p:sldId id="318" r:id="rId9"/>
    <p:sldId id="312" r:id="rId10"/>
    <p:sldId id="305" r:id="rId11"/>
    <p:sldId id="319" r:id="rId12"/>
    <p:sldId id="263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04" r:id="rId29"/>
    <p:sldId id="315" r:id="rId30"/>
    <p:sldId id="290" r:id="rId31"/>
    <p:sldId id="311" r:id="rId32"/>
    <p:sldId id="310" r:id="rId33"/>
    <p:sldId id="306" r:id="rId34"/>
    <p:sldId id="307" r:id="rId35"/>
    <p:sldId id="308" r:id="rId36"/>
    <p:sldId id="309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33" autoAdjust="0"/>
  </p:normalViewPr>
  <p:slideViewPr>
    <p:cSldViewPr>
      <p:cViewPr varScale="1">
        <p:scale>
          <a:sx n="72" d="100"/>
          <a:sy n="72" d="100"/>
        </p:scale>
        <p:origin x="-1762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B823D-6E3B-431C-84DF-18B04BEBF209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3B13F-7652-4613-9A99-553998F51A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4C6D8-69AA-4486-AC33-F6A17DF7E825}" type="slidenum">
              <a:rPr lang="ko-KR" altLang="en-US" smtClean="0"/>
              <a:pPr/>
              <a:t>33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8ABB9-2F41-4AB3-95D2-B58783185A0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337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8ABB9-2F41-4AB3-95D2-B58783185A0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028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069FE38-1703-4490-BC7D-43B8C18DD0EA}" type="slidenum">
              <a:rPr lang="ko-KR" altLang="en-US" smtClean="0"/>
              <a:pPr/>
              <a:t>34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97D98E1-88F3-4FF2-8EF1-0EBA8A8D45C2}" type="slidenum">
              <a:rPr lang="ko-KR" altLang="en-US" smtClean="0"/>
              <a:pPr/>
              <a:t>35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5F9196-28E5-4C9F-91CF-AB01E79FD25A}" type="slidenum">
              <a:rPr lang="ko-KR" altLang="en-US" smtClean="0"/>
              <a:pPr/>
              <a:t>36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8ABB9-2F41-4AB3-95D2-B58783185A0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01289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8ABB9-2F41-4AB3-95D2-B58783185A0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0861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8ABB9-2F41-4AB3-95D2-B58783185A0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4532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8ABB9-2F41-4AB3-95D2-B58783185A0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639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8ABB9-2F41-4AB3-95D2-B58783185A0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143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 descr="회사로고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87624" cy="637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 descr="회사로고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56376" y="0"/>
            <a:ext cx="1187624" cy="6370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 descr="회사로고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20930"/>
            <a:ext cx="1187624" cy="6370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1E3472F-BEAE-45FF-94A0-A4DBF9434CA0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107DCB-67BB-4225-A2B0-6E32D0FF4D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 descr="회사로고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956376" y="0"/>
            <a:ext cx="1187624" cy="6370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1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PCR </a:t>
            </a:r>
            <a:r>
              <a:rPr lang="ko-KR" altLang="en-US" dirty="0" smtClean="0"/>
              <a:t>내용정리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제어개발 김영생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6) </a:t>
            </a:r>
            <a:r>
              <a:rPr lang="en-US" altLang="ko-KR" sz="1600" dirty="0" err="1" smtClean="0">
                <a:latin typeface="+mn-ea"/>
              </a:rPr>
              <a:t>Taq</a:t>
            </a:r>
            <a:r>
              <a:rPr lang="en-US" altLang="ko-KR" sz="1600" dirty="0" smtClean="0">
                <a:latin typeface="+mn-ea"/>
              </a:rPr>
              <a:t> (</a:t>
            </a:r>
            <a:r>
              <a:rPr lang="ko-KR" altLang="en-US" sz="1600" dirty="0" smtClean="0">
                <a:latin typeface="+mn-ea"/>
              </a:rPr>
              <a:t>증폭효소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	</a:t>
            </a:r>
            <a:r>
              <a:rPr lang="ko-KR" altLang="en-US" sz="1600" dirty="0" smtClean="0">
                <a:latin typeface="+mn-ea"/>
              </a:rPr>
              <a:t>내열성 </a:t>
            </a:r>
            <a:r>
              <a:rPr lang="en-US" altLang="ko-KR" sz="1600" dirty="0" smtClean="0">
                <a:latin typeface="+mn-ea"/>
              </a:rPr>
              <a:t>DNA </a:t>
            </a:r>
            <a:r>
              <a:rPr lang="ko-KR" altLang="en-US" sz="1600" dirty="0" smtClean="0">
                <a:latin typeface="+mn-ea"/>
              </a:rPr>
              <a:t>중합효소로서 </a:t>
            </a:r>
            <a:r>
              <a:rPr lang="en-US" altLang="ko-KR" sz="1600" dirty="0" smtClean="0">
                <a:latin typeface="+mn-ea"/>
              </a:rPr>
              <a:t>70-80oC</a:t>
            </a:r>
            <a:r>
              <a:rPr lang="ko-KR" altLang="en-US" sz="1600" dirty="0" smtClean="0">
                <a:latin typeface="+mn-ea"/>
              </a:rPr>
              <a:t>에서 최적 활성을 가집니다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발견된 </a:t>
            </a:r>
            <a:r>
              <a:rPr lang="ko-KR" altLang="en-US" sz="1600" dirty="0" err="1" smtClean="0">
                <a:latin typeface="+mn-ea"/>
              </a:rPr>
              <a:t>균주의</a:t>
            </a:r>
            <a:r>
              <a:rPr lang="ko-KR" altLang="en-US" sz="1600" dirty="0" smtClean="0">
                <a:latin typeface="+mn-ea"/>
              </a:rPr>
              <a:t> 이름에 따라 명명되는 것이 일반적입니다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en-US" altLang="ko-KR" sz="1600" dirty="0" err="1" smtClean="0">
                <a:latin typeface="+mn-ea"/>
              </a:rPr>
              <a:t>Taq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그리고 </a:t>
            </a:r>
            <a:r>
              <a:rPr lang="en-US" altLang="ko-KR" sz="1600" dirty="0" err="1" smtClean="0">
                <a:latin typeface="+mn-ea"/>
              </a:rPr>
              <a:t>Pfu</a:t>
            </a:r>
            <a:r>
              <a:rPr lang="ko-KR" altLang="en-US" sz="1600" dirty="0" smtClean="0">
                <a:latin typeface="+mn-ea"/>
              </a:rPr>
              <a:t>등 다양한 효소들이 있으며 효소들마다 고유한 특성이 있습니다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7) Additive(</a:t>
            </a:r>
            <a:r>
              <a:rPr lang="ko-KR" altLang="en-US" sz="1600" dirty="0" smtClean="0">
                <a:latin typeface="+mn-ea"/>
              </a:rPr>
              <a:t>첨가물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	</a:t>
            </a:r>
            <a:r>
              <a:rPr lang="ko-KR" altLang="en-US" sz="1600" dirty="0" smtClean="0">
                <a:latin typeface="+mn-ea"/>
              </a:rPr>
              <a:t>주형의 상태나 조건에 따라 최적의 </a:t>
            </a:r>
            <a:r>
              <a:rPr lang="en-US" altLang="ko-KR" sz="1600" dirty="0" smtClean="0">
                <a:latin typeface="+mn-ea"/>
              </a:rPr>
              <a:t>PCR </a:t>
            </a:r>
            <a:r>
              <a:rPr lang="ko-KR" altLang="en-US" sz="1600" dirty="0" smtClean="0">
                <a:latin typeface="+mn-ea"/>
              </a:rPr>
              <a:t>산물을 얻기 위해 첨가되는 물질들로 </a:t>
            </a:r>
            <a:r>
              <a:rPr lang="en-US" altLang="ko-KR" sz="1600" dirty="0" smtClean="0">
                <a:latin typeface="+mn-ea"/>
              </a:rPr>
              <a:t>BSA</a:t>
            </a:r>
            <a:r>
              <a:rPr lang="ko-KR" altLang="en-US" sz="1600" dirty="0" smtClean="0">
                <a:latin typeface="+mn-ea"/>
              </a:rPr>
              <a:t>와 같은 단백질성 물질이나 </a:t>
            </a:r>
            <a:r>
              <a:rPr lang="en-US" altLang="ko-KR" sz="1600" dirty="0" smtClean="0">
                <a:latin typeface="+mn-ea"/>
              </a:rPr>
              <a:t>DMSO, </a:t>
            </a:r>
            <a:r>
              <a:rPr lang="en-US" altLang="ko-KR" sz="1600" dirty="0" err="1" smtClean="0">
                <a:latin typeface="+mn-ea"/>
              </a:rPr>
              <a:t>betaine</a:t>
            </a:r>
            <a:r>
              <a:rPr lang="en-US" altLang="ko-KR" sz="1600" dirty="0" smtClean="0">
                <a:latin typeface="+mn-ea"/>
              </a:rPr>
              <a:t>, non-ion </a:t>
            </a:r>
            <a:r>
              <a:rPr lang="en-US" altLang="ko-KR" sz="1600" dirty="0" err="1" smtClean="0">
                <a:latin typeface="+mn-ea"/>
              </a:rPr>
              <a:t>icdetergent</a:t>
            </a:r>
            <a:r>
              <a:rPr lang="ko-KR" altLang="en-US" sz="1600" dirty="0" smtClean="0">
                <a:latin typeface="+mn-ea"/>
              </a:rPr>
              <a:t>등의 화학물질이 있습니다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8) Temperature Cycler(</a:t>
            </a:r>
            <a:r>
              <a:rPr lang="ko-KR" altLang="en-US" sz="1600" dirty="0" smtClean="0">
                <a:latin typeface="+mn-ea"/>
              </a:rPr>
              <a:t>증폭장치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	PCR</a:t>
            </a:r>
            <a:r>
              <a:rPr lang="ko-KR" altLang="en-US" sz="1600" dirty="0" smtClean="0">
                <a:latin typeface="+mn-ea"/>
              </a:rPr>
              <a:t>은 </a:t>
            </a:r>
            <a:r>
              <a:rPr lang="en-US" altLang="ko-KR" sz="1600" dirty="0" smtClean="0">
                <a:latin typeface="+mn-ea"/>
              </a:rPr>
              <a:t>Denaturing, Annealing, Extension</a:t>
            </a:r>
            <a:r>
              <a:rPr lang="ko-KR" altLang="en-US" sz="1600" dirty="0" smtClean="0">
                <a:latin typeface="+mn-ea"/>
              </a:rPr>
              <a:t>의 세가지 다른 온도의 반복에 의해 이루어집니다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주형</a:t>
            </a:r>
            <a:r>
              <a:rPr lang="en-US" altLang="ko-KR" sz="1600" dirty="0" smtClean="0">
                <a:latin typeface="+mn-ea"/>
              </a:rPr>
              <a:t>DNA</a:t>
            </a:r>
            <a:r>
              <a:rPr lang="ko-KR" altLang="en-US" sz="1600" dirty="0" smtClean="0">
                <a:latin typeface="+mn-ea"/>
              </a:rPr>
              <a:t>의 수소 결합을 떨어뜨려 </a:t>
            </a:r>
            <a:r>
              <a:rPr lang="en-US" altLang="ko-KR" sz="1600" dirty="0" smtClean="0">
                <a:latin typeface="+mn-ea"/>
              </a:rPr>
              <a:t>single strand</a:t>
            </a:r>
            <a:r>
              <a:rPr lang="ko-KR" altLang="en-US" sz="1600" dirty="0" smtClean="0">
                <a:latin typeface="+mn-ea"/>
              </a:rPr>
              <a:t>로 만들어주는 과정</a:t>
            </a:r>
            <a:r>
              <a:rPr lang="en-US" altLang="ko-KR" sz="1600" dirty="0" smtClean="0">
                <a:latin typeface="+mn-ea"/>
              </a:rPr>
              <a:t>, primer</a:t>
            </a:r>
            <a:r>
              <a:rPr lang="ko-KR" altLang="en-US" sz="1600" dirty="0" smtClean="0">
                <a:latin typeface="+mn-ea"/>
              </a:rPr>
              <a:t>가 주형에 특이적으로 붙는과정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그리고 </a:t>
            </a:r>
            <a:r>
              <a:rPr lang="en-US" altLang="ko-KR" sz="1600" dirty="0" err="1" smtClean="0">
                <a:latin typeface="+mn-ea"/>
              </a:rPr>
              <a:t>Taq</a:t>
            </a:r>
            <a:r>
              <a:rPr lang="ko-KR" altLang="en-US" sz="1600" dirty="0" smtClean="0">
                <a:latin typeface="+mn-ea"/>
              </a:rPr>
              <a:t>효소에 의해 </a:t>
            </a:r>
            <a:r>
              <a:rPr lang="en-US" altLang="ko-KR" sz="1600" dirty="0" smtClean="0">
                <a:latin typeface="+mn-ea"/>
              </a:rPr>
              <a:t>primer</a:t>
            </a:r>
            <a:r>
              <a:rPr lang="ko-KR" altLang="en-US" sz="1600" dirty="0" smtClean="0">
                <a:latin typeface="+mn-ea"/>
              </a:rPr>
              <a:t>로부터 </a:t>
            </a:r>
            <a:r>
              <a:rPr lang="en-US" altLang="ko-KR" sz="1600" dirty="0" err="1" smtClean="0">
                <a:latin typeface="+mn-ea"/>
              </a:rPr>
              <a:t>dNTP</a:t>
            </a:r>
            <a:r>
              <a:rPr lang="ko-KR" altLang="en-US" sz="1600" dirty="0" smtClean="0">
                <a:latin typeface="+mn-ea"/>
              </a:rPr>
              <a:t>를 이용해 새로운 </a:t>
            </a:r>
            <a:r>
              <a:rPr lang="en-US" altLang="ko-KR" sz="1600" dirty="0" smtClean="0">
                <a:latin typeface="+mn-ea"/>
              </a:rPr>
              <a:t>DNA </a:t>
            </a:r>
            <a:r>
              <a:rPr lang="ko-KR" altLang="en-US" sz="1600" dirty="0" smtClean="0">
                <a:latin typeface="+mn-ea"/>
              </a:rPr>
              <a:t>가닥을 합성해 주는 과정으로 이루어집니다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이는 온도의 증감을 반복적으로 해주는 장치를 통해 이루어지며 이를 </a:t>
            </a:r>
            <a:r>
              <a:rPr lang="en-US" altLang="ko-KR" sz="1600" dirty="0" err="1" smtClean="0">
                <a:latin typeface="+mn-ea"/>
              </a:rPr>
              <a:t>PCRmachine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또는</a:t>
            </a:r>
            <a:r>
              <a:rPr lang="en-US" altLang="ko-KR" sz="1600" dirty="0" smtClean="0">
                <a:latin typeface="+mn-ea"/>
              </a:rPr>
              <a:t>cycler</a:t>
            </a:r>
            <a:r>
              <a:rPr lang="ko-KR" altLang="en-US" sz="1600" dirty="0" smtClean="0">
                <a:latin typeface="+mn-ea"/>
              </a:rPr>
              <a:t>라고 합니다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9) PCR Tube</a:t>
            </a:r>
          </a:p>
          <a:p>
            <a:pPr marL="624078" indent="-514350">
              <a:buFont typeface="+mj-lt"/>
              <a:buAutoNum type="arabicParenR"/>
            </a:pPr>
            <a:endParaRPr lang="ko-KR" altLang="en-US" sz="1600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14446"/>
            <a:ext cx="8064896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4400" b="1" dirty="0" smtClean="0">
                <a:solidFill>
                  <a:srgbClr val="0000FF"/>
                </a:solidFill>
                <a:latin typeface="+mj-ea"/>
                <a:ea typeface="+mj-ea"/>
              </a:rPr>
              <a:t>PCR </a:t>
            </a:r>
            <a:r>
              <a:rPr lang="ko-KR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종</a:t>
            </a:r>
            <a:r>
              <a:rPr lang="ko-KR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류</a:t>
            </a:r>
          </a:p>
        </p:txBody>
      </p:sp>
    </p:spTree>
    <p:extLst>
      <p:ext uri="{BB962C8B-B14F-4D97-AF65-F5344CB8AC3E}">
        <p14:creationId xmlns:p14="http://schemas.microsoft.com/office/powerpoint/2010/main" xmlns="" val="33329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Gradient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Nest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Inverse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Asymmetric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Long Accurate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Hot start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Multiplex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Touchdown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RAPD PCR(Random amplified polymorphic DNA)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Competitive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Real-Time PCR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RT-PCR(Reverse Transcriptase Polymerase Chain Reaction)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RACE (Rapid Amplification of </a:t>
            </a:r>
            <a:r>
              <a:rPr lang="en-US" altLang="ko-KR" dirty="0" err="1" smtClean="0"/>
              <a:t>cDNA</a:t>
            </a:r>
            <a:r>
              <a:rPr lang="en-US" altLang="ko-KR" dirty="0" smtClean="0"/>
              <a:t> Ends)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ISPCR (In Situ Polymerase Chain Reaction)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DDRT-PCR (Differential Display Reverse Transcriptase PCR) </a:t>
            </a:r>
          </a:p>
          <a:p>
            <a:pPr marL="624078" indent="-514350">
              <a:buFont typeface="+mj-lt"/>
              <a:buAutoNum type="arabicPeriod"/>
            </a:pPr>
            <a:r>
              <a:rPr lang="en-US" altLang="ko-KR" dirty="0" smtClean="0"/>
              <a:t>SSCP(Single Strand Conformation Polymorphism)</a:t>
            </a:r>
          </a:p>
          <a:p>
            <a:pPr marL="624078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PCR</a:t>
            </a:r>
            <a:r>
              <a:rPr lang="ko-KR" altLang="en-US" dirty="0" smtClean="0"/>
              <a:t>의 종류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반응조건 최적화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목적 유전자를 증폭하는 반응 조건을 최적화하기 위하여 최적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annealing temperature(AT)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설정은 매우 중요하다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그러나 이를 위하여 여러 번의 실험을 수행해야 하는 번거로움이 있다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최적의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AT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설정을 위하여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기기의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block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첫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lane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과 마지막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lane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사이에 최대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20℃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의 온도 폭 설정이 가능한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gradient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기능을 이용하여 한번의 실험으로 반응조건을 최적화하는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방법이다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Gradient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민감도 상승</a:t>
            </a:r>
            <a:endParaRPr lang="ko-KR" altLang="en-US" sz="44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일차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PCR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후에 두 번째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primer set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으로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2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차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PCR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을 시행하는 방법이다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전체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 cycle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수를 증가시킴으로써 민감도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(Sensitivity)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높이고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1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차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산물만을 검출하는 두 번째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 set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을 사용함으로써 특이도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(Specificity)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증가시키는 방법이다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따라서 미량 존재하는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mRNA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검출하거나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의 민감도를 높이기 위해 이용한다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그러나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2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차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과정으로 진행하는 단계에서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1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차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산물이 오염될 가능성이 높은 단점이 있다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Nest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미지 영역의 염기서열 확인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서열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(sequence)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을 알고 있는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DNA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의 양 옆에 서열을 알지 못하는 부분을 알고자 할 때 이용되는 방법이다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Inverse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라는 말은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가 기존의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과는 다른 방향으로 진행 한다고 해서 붙은 이름이다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Inverse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단일 가닥의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DNA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만 증폭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단일가닥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(single strand)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을 얻을 목적으로 이용하는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방법이다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두 개 사용하는데 두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의 농도를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100 : 1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로 다르게 섞어 사용한다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의 초기에 한쪽의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는 소비되어버리고 과량의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에서 단일가닥의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가 생성된다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Asymmetric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2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긴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size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의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DNA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증폭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  <a:p>
            <a:pPr lvl="1"/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일반적으로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로는 길어야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3 kb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미만을 증폭할 수 이지만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LA 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에서는 중합효소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(polymerase)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두 개 사용하는데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그 중 하나를 교정능력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(proofreading)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을 갖는 중합효소를 사용하여 긴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증폭할 때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error rate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감소시킬 수 있다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이 방법을 사용하면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5~40 kb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의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DNA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도 증폭할 수 있다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</a:t>
            </a:r>
          </a:p>
          <a:p>
            <a:pPr lvl="1"/>
            <a:endParaRPr lang="en-US" altLang="ko-KR" sz="2000" dirty="0" smtClean="0">
              <a:solidFill>
                <a:srgbClr val="0070C1"/>
              </a:solidFill>
              <a:latin typeface="맑은 고딕"/>
            </a:endParaRPr>
          </a:p>
          <a:p>
            <a:pPr lvl="1"/>
            <a:r>
              <a:rPr lang="en-US" altLang="ko-KR" sz="2000" dirty="0" smtClean="0">
                <a:solidFill>
                  <a:srgbClr val="333333"/>
                </a:solidFill>
                <a:latin typeface="맑은 고딕"/>
              </a:rPr>
              <a:t>http://www.nanohelix.co.kr/shop/goods/goods_view.php?goodsno=13&amp;category=001001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Long Accurate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300" dirty="0" smtClean="0">
                <a:solidFill>
                  <a:srgbClr val="FF0000"/>
                </a:solidFill>
                <a:latin typeface="맑은 고딕"/>
              </a:rPr>
              <a:t> 목적 </a:t>
            </a:r>
            <a:r>
              <a:rPr lang="en-US" altLang="ko-KR" sz="33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3300" dirty="0" smtClean="0">
                <a:solidFill>
                  <a:srgbClr val="FF0000"/>
                </a:solidFill>
                <a:latin typeface="맑은 고딕"/>
              </a:rPr>
              <a:t>특이도 상승</a:t>
            </a:r>
            <a:endParaRPr lang="ko-KR" altLang="en-US" sz="38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중합효소 중에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Taq1 polymerase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는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37 ℃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에서도 그 활성이 좋기 때문에 간혹 첫 번째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denaturation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과정이 완전히 진행되기도 전에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가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DNA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에 붙어서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extension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 일어나는 경우가 있다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이렇게 낮은 온도에서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annealing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 일어날 경우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가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mismatch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될 확률이 높고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결과적으로 정확도가 떨어지게 된다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이를 막는 방법으로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Hot-start PCR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을 이용한다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Hot start PCR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에서는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가 정확하게 원하는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DNA site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에만 붙을 수 있도록 충분한 온도가 된 후에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 일어나도록 필요한 물질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(polymerase,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dNTP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, reaction buffer)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을 넣어주는 방법이다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이렇게 하면 위에서 말한 것과 같은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mismatch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피할 수 있어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상대적으로 원하는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DNA band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만을 증폭할 수 있다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요즘에는 중합효소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(polymerase)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에 특정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chemical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이나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antibody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처리하여 특이도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(specificity)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높인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hot start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용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PCR enzyme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들이 개발되고 있다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</a:t>
            </a:r>
          </a:p>
          <a:p>
            <a:pPr lvl="1"/>
            <a:endParaRPr lang="en-US" altLang="ko-KR" sz="2400" dirty="0" smtClean="0">
              <a:solidFill>
                <a:srgbClr val="404040"/>
              </a:solidFill>
              <a:latin typeface="맑은 고딕"/>
            </a:endParaRPr>
          </a:p>
          <a:p>
            <a:pPr lvl="1"/>
            <a:r>
              <a:rPr lang="en-US" altLang="ko-KR" sz="2400" dirty="0" smtClean="0">
                <a:solidFill>
                  <a:srgbClr val="333333"/>
                </a:solidFill>
                <a:latin typeface="맑은 고딕"/>
              </a:rPr>
              <a:t>http://www.nanohelix.co.kr/shop/goods/goods_view.php?goodsno=14&amp;category=001001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Hot start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 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여러 종류의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target DNA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를 한번에 증폭</a:t>
            </a:r>
          </a:p>
          <a:p>
            <a:pPr lvl="1"/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여러 종류의 다른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 set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동시에 사용하여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다수의 표적 유전자를 하나의 </a:t>
            </a:r>
            <a:r>
              <a:rPr lang="ko-KR" altLang="en-US" sz="2000" dirty="0" err="1" smtClean="0">
                <a:solidFill>
                  <a:srgbClr val="0070C1"/>
                </a:solidFill>
                <a:latin typeface="맑은 고딕"/>
              </a:rPr>
              <a:t>반응액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 안에서 증폭하는 방법이다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이 경우 각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의 상호 작용을 계산하여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가 </a:t>
            </a:r>
            <a:r>
              <a:rPr lang="en-US" altLang="ko-KR" sz="2000" dirty="0" err="1" smtClean="0">
                <a:solidFill>
                  <a:srgbClr val="404040"/>
                </a:solidFill>
                <a:latin typeface="맑은 고딕"/>
              </a:rPr>
              <a:t>dimer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형성하지 않는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조합을 만들어야 하며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여러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산물 크기를 </a:t>
            </a:r>
            <a:r>
              <a:rPr lang="en-US" altLang="ko-KR" sz="2000" dirty="0" err="1" smtClean="0">
                <a:solidFill>
                  <a:srgbClr val="404040"/>
                </a:solidFill>
                <a:latin typeface="맑은 고딕"/>
              </a:rPr>
              <a:t>agarose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 gel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에서 충분히 구별할 수 있도록 설계하는 것이 중요하다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</a:t>
            </a:r>
          </a:p>
          <a:p>
            <a:pPr lvl="1"/>
            <a:endParaRPr lang="en-US" altLang="ko-KR" sz="2000" dirty="0" smtClean="0">
              <a:solidFill>
                <a:srgbClr val="404040"/>
              </a:solidFill>
              <a:latin typeface="맑은 고딕"/>
            </a:endParaRPr>
          </a:p>
          <a:p>
            <a:pPr lvl="1"/>
            <a:r>
              <a:rPr lang="en-US" altLang="ko-KR" sz="2000" dirty="0" smtClean="0">
                <a:solidFill>
                  <a:srgbClr val="333333"/>
                </a:solidFill>
                <a:latin typeface="맑은 고딕"/>
              </a:rPr>
              <a:t>http://www.nanohelix.co.kr/shop/goods/goods_view.php?goodsno=19&amp;category=001002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Multiplex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PCR</a:t>
            </a:r>
            <a:r>
              <a:rPr lang="ko-KR" altLang="en-US" dirty="0" smtClean="0"/>
              <a:t> 반응과정</a:t>
            </a:r>
            <a:endParaRPr lang="en-US" altLang="ko-KR" dirty="0" smtClean="0"/>
          </a:p>
          <a:p>
            <a:r>
              <a:rPr lang="en-US" altLang="ko-KR" dirty="0" smtClean="0"/>
              <a:t>PCR </a:t>
            </a:r>
            <a:r>
              <a:rPr lang="ko-KR" altLang="en-US" dirty="0" smtClean="0"/>
              <a:t>구성요소</a:t>
            </a:r>
            <a:endParaRPr lang="en-US" altLang="ko-KR" dirty="0" smtClean="0"/>
          </a:p>
          <a:p>
            <a:r>
              <a:rPr lang="en-US" altLang="ko-KR" dirty="0" smtClean="0"/>
              <a:t>PCR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melting temperature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탐색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이 방법은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할 때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Tm(melting temperature)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을 알기 위해서 하는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방법이다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과정에서 매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2 cycle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마다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annealing temperature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을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1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도씩 낮춘다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일반적으로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annealing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온도가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1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도 차이가 나면 한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cycle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에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product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의 양이 두 배 정도 차이가 난다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Touchdown 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에서는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2 cycle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마다 온도를 낮췄으므로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1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도에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product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의 양이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4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배가 차이 나게 되는데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이것을 이용해서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Tm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값을 추적 할 수 있다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Touchdown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 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생명체의 계통 분류</a:t>
            </a:r>
            <a:endParaRPr lang="en-US" altLang="ko-KR" sz="28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RAPD(Random Amplified Polymorphic DNA) 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은 일반적으로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두 생명체가 계통 유전학적으로 얼마나 유사성이 있는가를 판별할 때 사용한다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할 때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가 짧을 경우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genome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상에 여러 군데 달라 붙어서 여러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fragment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만든다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이렇게 해서 생겨난 여러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fragment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전기영동을 사용하여 확인하면 생명체마다 각각 독특한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band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를 형성하는데 이를 이용하여 생명체간의 유사성을 판별할 수 있다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만약 두 생명체가 비슷한 종일 경우에는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band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의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pattern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이 비슷할 것이며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그렇지 않을 경우에는 서로 많은 차이를 나타낼 것이다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이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RAPD 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은 방법이 비교적 간단하고 쉬워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genome sequencing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을 하기 전에 대략적인 종간의 관계를 나타내기 위해서 많이 이용된다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RAPD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증폭 양 정량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반응에 경쟁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DNA(DNA competitor)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라고 하는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단편을 인위적으로 첨가하여 목적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DNA(target DNA)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와 동시에 증폭 시키고 난 후 이미 양을 알고 있는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competitor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에서 증폭된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의 산물을 대조군으로 하여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목적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DNA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의 양을 추정하는 방법이다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같은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primer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로 동시에 증폭하면 경쟁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와 목적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간의 증폭이 경합적으로 일어나기 때문에 증폭 </a:t>
            </a:r>
            <a:r>
              <a:rPr lang="ko-KR" altLang="en-US" sz="2000" dirty="0" err="1" smtClean="0">
                <a:solidFill>
                  <a:srgbClr val="404040"/>
                </a:solidFill>
                <a:latin typeface="맑은 고딕"/>
              </a:rPr>
              <a:t>산물량의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 비가 주 형량의 비를 반영하는 것이 되며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초기 투입 농도를 알고 있는 경쟁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와 비교하여 목적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의 양을 측정 할 수 있다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이를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mRNA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정량에 응용한 것이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competitive RT-PCR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법이다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Competitive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28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2800" dirty="0" smtClean="0">
                <a:solidFill>
                  <a:srgbClr val="FF0000"/>
                </a:solidFill>
                <a:latin typeface="맑은 고딕"/>
              </a:rPr>
              <a:t>증폭 양 실시간 측정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Thermal Cycler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와 분광 형광 광도계가 일체화된 장비를 이용하여 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증폭 산물의 생성 과정을 실시간으로 </a:t>
            </a:r>
            <a:r>
              <a:rPr lang="ko-KR" altLang="en-US" sz="2000" dirty="0" err="1" smtClean="0">
                <a:solidFill>
                  <a:srgbClr val="0070C1"/>
                </a:solidFill>
                <a:latin typeface="맑은 고딕"/>
              </a:rPr>
              <a:t>모니터링하여</a:t>
            </a:r>
            <a:r>
              <a:rPr lang="ko-KR" altLang="en-US" sz="2000" dirty="0" smtClean="0">
                <a:solidFill>
                  <a:srgbClr val="0070C1"/>
                </a:solidFill>
                <a:latin typeface="맑은 고딕"/>
              </a:rPr>
              <a:t> 해석하는 방법이다</a:t>
            </a:r>
            <a:r>
              <a:rPr lang="en-US" altLang="ko-KR" sz="2000" dirty="0" smtClean="0">
                <a:solidFill>
                  <a:srgbClr val="0070C1"/>
                </a:solidFill>
                <a:latin typeface="맑은 고딕"/>
              </a:rPr>
              <a:t>.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단순히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DNA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증폭을 목적으로 하는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에 비해 증폭량을 실시간으로 모니터 하면서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하는 방법으로 기존 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에 비해 전기영동이 필요 없고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반응 사이클 도중에 증폭산물을 확인 할 수 있으며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000" dirty="0" smtClean="0">
                <a:solidFill>
                  <a:srgbClr val="404040"/>
                </a:solidFill>
                <a:latin typeface="맑은 고딕"/>
              </a:rPr>
              <a:t>정량적인 결과를 얻을 수 있는 이점을 가지고 있다</a:t>
            </a:r>
            <a:r>
              <a:rPr lang="en-US" altLang="ko-KR" sz="2000" dirty="0" smtClean="0">
                <a:solidFill>
                  <a:srgbClr val="404040"/>
                </a:solidFill>
                <a:latin typeface="맑은 고딕"/>
              </a:rPr>
              <a:t>.</a:t>
            </a:r>
          </a:p>
          <a:p>
            <a:pPr lvl="1"/>
            <a:endParaRPr lang="en-US" altLang="ko-KR" sz="2000" dirty="0" smtClean="0">
              <a:solidFill>
                <a:srgbClr val="404040"/>
              </a:solidFill>
              <a:latin typeface="맑은 고딕"/>
            </a:endParaRPr>
          </a:p>
          <a:p>
            <a:pPr lvl="1"/>
            <a:r>
              <a:rPr lang="en-US" altLang="ko-KR" sz="2000" dirty="0" smtClean="0">
                <a:solidFill>
                  <a:srgbClr val="333333"/>
                </a:solidFill>
                <a:latin typeface="맑은 고딕"/>
              </a:rPr>
              <a:t>http://www.nanohelix.co.kr/shop/goods/goods_list.php?&amp;category=001005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Real-Time PCR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33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3300" dirty="0" smtClean="0">
                <a:solidFill>
                  <a:srgbClr val="FF0000"/>
                </a:solidFill>
                <a:latin typeface="맑은 고딕"/>
              </a:rPr>
              <a:t>: RNA </a:t>
            </a:r>
            <a:r>
              <a:rPr lang="ko-KR" altLang="en-US" sz="3300" dirty="0" smtClean="0">
                <a:solidFill>
                  <a:srgbClr val="FF0000"/>
                </a:solidFill>
                <a:latin typeface="맑은 고딕"/>
              </a:rPr>
              <a:t>분석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 기법은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1986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년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P.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Seeburg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에 의해 </a:t>
            </a:r>
            <a:r>
              <a:rPr lang="en-US" altLang="ko-KR" sz="2400" dirty="0" smtClean="0">
                <a:solidFill>
                  <a:srgbClr val="0070C1"/>
                </a:solidFill>
                <a:latin typeface="맑은 고딕"/>
              </a:rPr>
              <a:t>RNA</a:t>
            </a:r>
            <a:r>
              <a:rPr lang="ko-KR" altLang="en-US" sz="2400" dirty="0" smtClean="0">
                <a:solidFill>
                  <a:srgbClr val="0070C1"/>
                </a:solidFill>
                <a:latin typeface="맑은 고딕"/>
              </a:rPr>
              <a:t>를 분석하는데 도입된 방법으로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mRNA(messenger RNA)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로부터 </a:t>
            </a:r>
            <a:r>
              <a:rPr lang="ko-KR" altLang="en-US" sz="2400" dirty="0" err="1" smtClean="0">
                <a:solidFill>
                  <a:srgbClr val="404040"/>
                </a:solidFill>
                <a:latin typeface="맑은 고딕"/>
              </a:rPr>
              <a:t>역전사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(Reverse transcription)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과정으로 얻어진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cDNA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(complementary DNA)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로 증폭하는 방법이다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 방법으로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RNA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검사의 민감도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(sensitivity)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높이고 소량의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RNA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로부터 염기서열을 분석할 수 있게 되었다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RT-PCR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법은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Northern blot hybridization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과 같은 방법을 통해 가능하던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RNA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분석보다 실험방법이 간단할 뿐 아니라 유전자의 염기서열 확인이 가능하기 때문에 </a:t>
            </a:r>
            <a:r>
              <a:rPr lang="ko-KR" altLang="en-US" sz="2400" dirty="0" smtClean="0">
                <a:solidFill>
                  <a:srgbClr val="0070C1"/>
                </a:solidFill>
                <a:latin typeface="맑은 고딕"/>
              </a:rPr>
              <a:t>주로 </a:t>
            </a:r>
            <a:r>
              <a:rPr lang="en-US" altLang="ko-KR" sz="2400" dirty="0" smtClean="0">
                <a:solidFill>
                  <a:srgbClr val="0070C1"/>
                </a:solidFill>
                <a:latin typeface="맑은 고딕"/>
              </a:rPr>
              <a:t>mRNA</a:t>
            </a:r>
            <a:r>
              <a:rPr lang="ko-KR" altLang="en-US" sz="2400" dirty="0" smtClean="0">
                <a:solidFill>
                  <a:srgbClr val="0070C1"/>
                </a:solidFill>
                <a:latin typeface="맑은 고딕"/>
              </a:rPr>
              <a:t>의 염기서열 및 전사</a:t>
            </a:r>
            <a:r>
              <a:rPr lang="en-US" altLang="ko-KR" sz="2400" dirty="0" smtClean="0">
                <a:solidFill>
                  <a:srgbClr val="0070C1"/>
                </a:solidFill>
                <a:latin typeface="맑은 고딕"/>
              </a:rPr>
              <a:t>(transcription)</a:t>
            </a:r>
            <a:r>
              <a:rPr lang="ko-KR" altLang="en-US" sz="2400" dirty="0" smtClean="0">
                <a:solidFill>
                  <a:srgbClr val="0070C1"/>
                </a:solidFill>
                <a:latin typeface="맑은 고딕"/>
              </a:rPr>
              <a:t>량을 연구할 때 크게 도움이 된다</a:t>
            </a:r>
            <a:r>
              <a:rPr lang="en-US" altLang="ko-KR" sz="2400" dirty="0" smtClean="0">
                <a:solidFill>
                  <a:srgbClr val="0070C1"/>
                </a:solidFill>
                <a:latin typeface="맑은 고딕"/>
              </a:rPr>
              <a:t>.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염기서열이 알려진 유전자의 경우는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RT-PCR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을 통해서 전체 길이의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cDNA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간단하게 합성하여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cloning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할 수 있다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</a:t>
            </a:r>
          </a:p>
          <a:p>
            <a:pPr lvl="1"/>
            <a:endParaRPr lang="en-US" altLang="ko-KR" sz="2400" dirty="0" smtClean="0">
              <a:solidFill>
                <a:srgbClr val="404040"/>
              </a:solidFill>
              <a:latin typeface="맑은 고딕"/>
            </a:endParaRPr>
          </a:p>
          <a:p>
            <a:pPr lvl="1"/>
            <a:r>
              <a:rPr lang="en-US" altLang="ko-KR" sz="2400" dirty="0" smtClean="0">
                <a:solidFill>
                  <a:srgbClr val="333333"/>
                </a:solidFill>
                <a:latin typeface="맑은 고딕"/>
              </a:rPr>
              <a:t>http://www.nanohelix.co.kr/shop/goods/goods_list.php?&amp;category=001004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12. RT-PCR (Reverse Transcriptase Polymerase Chain Reaction)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3300" dirty="0" smtClean="0">
                <a:solidFill>
                  <a:srgbClr val="FF0000"/>
                </a:solidFill>
                <a:latin typeface="맑은 고딕"/>
              </a:rPr>
              <a:t>목적 </a:t>
            </a:r>
            <a:r>
              <a:rPr lang="en-US" altLang="ko-KR" sz="33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3300" dirty="0" err="1" smtClean="0">
                <a:solidFill>
                  <a:srgbClr val="FF0000"/>
                </a:solidFill>
                <a:latin typeface="맑은 고딕"/>
              </a:rPr>
              <a:t>cDNA</a:t>
            </a:r>
            <a:r>
              <a:rPr lang="ko-KR" altLang="en-US" sz="3300" dirty="0" smtClean="0">
                <a:solidFill>
                  <a:srgbClr val="FF0000"/>
                </a:solidFill>
                <a:latin typeface="맑은 고딕"/>
              </a:rPr>
              <a:t>의 빠른 확보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cDNA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cloning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하기 위해서는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cDNA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 library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screening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하는 방법이 가장 일반적이라 할 수 있지만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 방법으로 처음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screening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을 하여 찾아낸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clone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은 대개 전체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cDNA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의 일부이며 계속 반복하여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screening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을 하여야만 완전한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cDNA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얻어낼 수 있다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그러나 이런 과정은 많은 시간과 노력이 소모되는 작업이며 유전자 자체가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cDNA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 library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에 적은 양으로 존재하는 경우에는 더더욱 힘든 일이 된다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이런 문제를 해결하고자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, 1988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년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Frohman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등은 다음과 같은 방법을 소개하고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이를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RACE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라 명명하였다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cDNA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의 일부 염기서열을 알고 있으면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이 부분에서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gene specific primer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합성하고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반응을 통해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5’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혹은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3’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말단까지의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DNA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증폭하는 것이다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3’-RACE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에서는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mRNA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의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3’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말단에 존재하는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poly(A)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이용할 수 있으므로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, downstream primer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로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oligo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(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dT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) primer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쓴다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그러나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5’-RACE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의 경우는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gene specific primer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로 합성한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First strand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cDNA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의 끝에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TdT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(Terminal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Deoxynucleotidyl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 </a:t>
            </a:r>
            <a:r>
              <a:rPr lang="en-US" altLang="ko-KR" sz="2400" dirty="0" err="1" smtClean="0">
                <a:solidFill>
                  <a:srgbClr val="404040"/>
                </a:solidFill>
                <a:latin typeface="맑은 고딕"/>
              </a:rPr>
              <a:t>Transferase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)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를 사용하여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poly(A) 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혹은 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poly(C) tail</a:t>
            </a:r>
            <a:r>
              <a:rPr lang="ko-KR" altLang="en-US" sz="2400" dirty="0" smtClean="0">
                <a:solidFill>
                  <a:srgbClr val="404040"/>
                </a:solidFill>
                <a:latin typeface="맑은 고딕"/>
              </a:rPr>
              <a:t>을 인위적으로 만들어 주어야만 한다</a:t>
            </a:r>
            <a:r>
              <a:rPr lang="en-US" altLang="ko-KR" sz="2400" dirty="0" smtClean="0">
                <a:solidFill>
                  <a:srgbClr val="404040"/>
                </a:solidFill>
                <a:latin typeface="맑은 고딕"/>
              </a:rPr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13. RACE (Rapid Amplification of </a:t>
            </a:r>
            <a:r>
              <a:rPr lang="en-US" altLang="ko-KR" dirty="0" err="1" smtClean="0"/>
              <a:t>cDNA</a:t>
            </a:r>
            <a:r>
              <a:rPr lang="en-US" altLang="ko-KR" dirty="0" smtClean="0"/>
              <a:t> Ends)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4500" dirty="0" smtClean="0">
                <a:solidFill>
                  <a:srgbClr val="FF0000"/>
                </a:solidFill>
                <a:latin typeface="맑은 고딕"/>
              </a:rPr>
              <a:t> 목적 </a:t>
            </a:r>
            <a:r>
              <a:rPr lang="en-US" altLang="ko-KR" sz="45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4500" dirty="0" smtClean="0">
                <a:solidFill>
                  <a:srgbClr val="FF0000"/>
                </a:solidFill>
                <a:latin typeface="맑은 고딕"/>
              </a:rPr>
              <a:t>세포 내 특정 유전자의 존재와 위치 확인</a:t>
            </a:r>
            <a:endParaRPr lang="ko-KR" altLang="en-US" sz="36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은 원하는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DNA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를 대량으로 증폭시키는 방법이고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, in situ hybridization(ISH)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은 세포나 조직에 존재하는 극 미량의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DNA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및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RNA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를 찾아낼 수 있음은 물론 원하는 유전자들의 위치까지 확인할 수 있는 방법이다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. ISPCR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은 이 두 가지 방법의 장점을 혼합하여 응용한 방법으로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의 민감도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(sensitivity)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와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ISH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의 특이도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(specificity)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를 고루 갖추고 있다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. ISPCR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의 실험원리는 일반적인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방법과 같으나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, slide glass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등의 사용에 적합한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ISPCR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용 기구가 필요하며 사용하는 기구에 따라 반응시키는 방법들이 다양하게 제시되어 있다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. ISPCR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은 세포내의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target sequence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를 증폭시키는 것으로부터 반응이 시작되며 세포막을 통해 여러 물질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(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예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: PCR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용액에 들어 있는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salt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등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)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들이 쉽게 이동할 수 있도록 세포막을 </a:t>
            </a:r>
            <a:r>
              <a:rPr lang="en-US" altLang="ko-KR" sz="3400" dirty="0" err="1" smtClean="0">
                <a:solidFill>
                  <a:srgbClr val="404040"/>
                </a:solidFill>
                <a:latin typeface="맑은 고딕"/>
              </a:rPr>
              <a:t>HCl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en-US" altLang="ko-KR" sz="3400" dirty="0" err="1" smtClean="0">
                <a:solidFill>
                  <a:srgbClr val="404040"/>
                </a:solidFill>
                <a:latin typeface="맑은 고딕"/>
              </a:rPr>
              <a:t>Proteinase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 K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또는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Triton X-100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등으로 처리해 주는 과정을 거쳐야 한다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이 과정에 이상이 생기면 세포가 손상 되거나 파괴되는 수가 있으므로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이 끝난 후에 세포 안에서 증폭된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PCR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산물이 세포 밖으로 빠져 나오는 원인이 되기도 한다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그러므로 적당한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detergent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선택과 사용이 무엇보다 중요하다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현재까지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ISPCR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방법의 효율은 그다지 </a:t>
            </a:r>
            <a:r>
              <a:rPr lang="ko-KR" altLang="en-US" sz="3400" dirty="0" err="1" smtClean="0">
                <a:solidFill>
                  <a:srgbClr val="404040"/>
                </a:solidFill>
                <a:latin typeface="맑은 고딕"/>
              </a:rPr>
              <a:t>높지못한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 것으로 알려져 있으며 특이도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(specificity)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를 증가시키기 위해서는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DNA probe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를 이용한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in situ hybridization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을 시행하거나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southern blot hybridization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을 시행하는 것이 좋은 방법이 된다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.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효율이 별로 높지 못한 방법임에도 불구하고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ISPCR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에 대한 관심이 최근 크게 증가하고 있는 것은 </a:t>
            </a:r>
            <a:r>
              <a:rPr lang="ko-KR" altLang="en-US" sz="3400" dirty="0" smtClean="0">
                <a:solidFill>
                  <a:srgbClr val="0070C1"/>
                </a:solidFill>
                <a:latin typeface="맑은 고딕"/>
              </a:rPr>
              <a:t>여러 가지 질병들의 조기 발견에 큰 도움을 줄 수 있을 것으로 기대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되기 때문이며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지금도 여러 회사에서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ISPCR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에 유용한 기구들을 제작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판매하고 있으나 더 좋은 기구의 개발이 이루어져 효율을 더욱 높일 수 있다면 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ISPCR</a:t>
            </a:r>
            <a:r>
              <a:rPr lang="ko-KR" altLang="en-US" sz="3400" dirty="0" smtClean="0">
                <a:solidFill>
                  <a:srgbClr val="404040"/>
                </a:solidFill>
                <a:latin typeface="맑은 고딕"/>
              </a:rPr>
              <a:t>이 더욱 유용하게 사용될 수 있을 것으로 기대된다</a:t>
            </a:r>
            <a:r>
              <a:rPr lang="en-US" altLang="ko-KR" sz="3400" dirty="0" smtClean="0">
                <a:solidFill>
                  <a:srgbClr val="404040"/>
                </a:solidFill>
                <a:latin typeface="맑은 고딕"/>
              </a:rPr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14. ISPCR (In Situ Polymerase Chain Reaction)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4000" dirty="0" smtClean="0">
                <a:solidFill>
                  <a:srgbClr val="FF0000"/>
                </a:solidFill>
                <a:latin typeface="맑은 고딕"/>
              </a:rPr>
              <a:t> 목적 </a:t>
            </a:r>
            <a:r>
              <a:rPr lang="en-US" altLang="ko-KR" sz="40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4000" dirty="0" smtClean="0">
                <a:solidFill>
                  <a:srgbClr val="FF0000"/>
                </a:solidFill>
                <a:latin typeface="맑은 고딕"/>
              </a:rPr>
              <a:t>특정 세포 내에서 발현되는 유전자 탐색</a:t>
            </a:r>
            <a:endParaRPr lang="en-US" altLang="ko-KR" sz="4000" dirty="0" smtClean="0">
              <a:solidFill>
                <a:srgbClr val="FF0000"/>
              </a:solidFill>
              <a:latin typeface="맑은 고딕"/>
            </a:endParaRPr>
          </a:p>
          <a:p>
            <a:pPr>
              <a:buFont typeface="Wingdings" pitchFamily="2" charset="2"/>
              <a:buChar char="v"/>
            </a:pPr>
            <a:endParaRPr lang="en-US" altLang="ko-KR" sz="23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일반적으로 고등동물에서는 약 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100,000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가지 정도의 서로 다른 유전자가 발현되고 있으며 </a:t>
            </a:r>
            <a:r>
              <a:rPr lang="ko-KR" altLang="en-US" sz="2600" dirty="0" err="1" smtClean="0">
                <a:solidFill>
                  <a:srgbClr val="000000"/>
                </a:solidFill>
                <a:latin typeface="맑은 고딕"/>
              </a:rPr>
              <a:t>세포한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 개에서는 이중 약 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15% 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만이 발현되고 있다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. 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발생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분화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항상성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(homeostasis), 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세포주기 조절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노화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발암과정 및 세포의 퇴화 등의 과정에서 표현되어 나타나는 유전자들은 전체 유전자들 중 에서 일부가 선택되어 나타나는 것이라고 할 수 있다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. </a:t>
            </a:r>
            <a:r>
              <a:rPr lang="ko-KR" altLang="en-US" sz="2600" dirty="0" smtClean="0">
                <a:solidFill>
                  <a:srgbClr val="0075C9"/>
                </a:solidFill>
                <a:latin typeface="맑은 고딕"/>
              </a:rPr>
              <a:t>특정 세포에서 발현되는 특정 유전자들을 찾아내기 위하여 주로 사용되는 방법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은 </a:t>
            </a:r>
            <a:r>
              <a:rPr lang="en-US" altLang="ko-KR" sz="2600" dirty="0" err="1" smtClean="0">
                <a:solidFill>
                  <a:srgbClr val="000000"/>
                </a:solidFill>
                <a:latin typeface="맑은 고딕"/>
              </a:rPr>
              <a:t>substractive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 hybridization 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또는 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differential hybridization 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방법이었으나 최근 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PCR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을 이용하여 유전자를 찾아내는 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DDRT-PCR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이 개발되었다</a:t>
            </a:r>
            <a:r>
              <a:rPr lang="en-US" altLang="ko-KR" sz="2600" dirty="0" smtClean="0">
                <a:solidFill>
                  <a:srgbClr val="000000"/>
                </a:solidFill>
                <a:latin typeface="맑은 고딕"/>
              </a:rPr>
              <a:t>. DDRT-PCR</a:t>
            </a:r>
            <a:r>
              <a:rPr lang="ko-KR" altLang="en-US" sz="2600" dirty="0" smtClean="0">
                <a:solidFill>
                  <a:srgbClr val="000000"/>
                </a:solidFill>
                <a:latin typeface="맑은 고딕"/>
              </a:rPr>
              <a:t>이</a:t>
            </a:r>
            <a:r>
              <a:rPr lang="ko-KR" altLang="en-US" sz="2600" dirty="0" smtClean="0">
                <a:latin typeface="맑은 고딕"/>
              </a:rPr>
              <a:t> 란 서로 다른 세포로부터 </a:t>
            </a:r>
            <a:r>
              <a:rPr lang="en-US" altLang="ko-KR" sz="2600" dirty="0" smtClean="0">
                <a:latin typeface="맑은 고딕"/>
              </a:rPr>
              <a:t>RNA</a:t>
            </a:r>
            <a:r>
              <a:rPr lang="ko-KR" altLang="en-US" sz="2600" dirty="0" smtClean="0">
                <a:latin typeface="맑은 고딕"/>
              </a:rPr>
              <a:t>를 분리한 후 특정하게 발현되는 </a:t>
            </a:r>
            <a:r>
              <a:rPr lang="en-US" altLang="ko-KR" sz="2600" dirty="0" smtClean="0">
                <a:latin typeface="맑은 고딕"/>
              </a:rPr>
              <a:t>mRNA</a:t>
            </a:r>
            <a:r>
              <a:rPr lang="ko-KR" altLang="en-US" sz="2600" dirty="0" smtClean="0">
                <a:latin typeface="맑은 고딕"/>
              </a:rPr>
              <a:t>를 찾아내기 위하여 </a:t>
            </a:r>
            <a:r>
              <a:rPr lang="en-US" altLang="ko-KR" sz="2600" dirty="0" smtClean="0">
                <a:latin typeface="맑은 고딕"/>
              </a:rPr>
              <a:t>T</a:t>
            </a:r>
            <a:r>
              <a:rPr lang="ko-KR" altLang="en-US" sz="2600" dirty="0" smtClean="0">
                <a:latin typeface="맑은 고딕"/>
              </a:rPr>
              <a:t>염기 </a:t>
            </a:r>
            <a:r>
              <a:rPr lang="en-US" altLang="ko-KR" sz="2600" dirty="0" smtClean="0">
                <a:latin typeface="맑은 고딕"/>
              </a:rPr>
              <a:t>10</a:t>
            </a:r>
            <a:r>
              <a:rPr lang="ko-KR" altLang="en-US" sz="2600" dirty="0" smtClean="0">
                <a:latin typeface="맑은 고딕"/>
              </a:rPr>
              <a:t>개와 비 특정 염기 </a:t>
            </a:r>
            <a:r>
              <a:rPr lang="en-US" altLang="ko-KR" sz="2600" dirty="0" smtClean="0">
                <a:latin typeface="맑은 고딕"/>
              </a:rPr>
              <a:t>2</a:t>
            </a:r>
            <a:r>
              <a:rPr lang="ko-KR" altLang="en-US" sz="2600" dirty="0" smtClean="0">
                <a:latin typeface="맑은 고딕"/>
              </a:rPr>
              <a:t>개가 연결된 </a:t>
            </a:r>
            <a:r>
              <a:rPr lang="en-US" altLang="ko-KR" sz="2600" dirty="0" err="1" smtClean="0">
                <a:latin typeface="맑은 고딕"/>
              </a:rPr>
              <a:t>oligonucleotide</a:t>
            </a:r>
            <a:r>
              <a:rPr lang="ko-KR" altLang="en-US" sz="2600" dirty="0" smtClean="0">
                <a:latin typeface="맑은 고딕"/>
              </a:rPr>
              <a:t>를 </a:t>
            </a:r>
            <a:r>
              <a:rPr lang="en-US" altLang="ko-KR" sz="2600" dirty="0" smtClean="0">
                <a:latin typeface="맑은 고딕"/>
              </a:rPr>
              <a:t>primer</a:t>
            </a:r>
            <a:r>
              <a:rPr lang="ko-KR" altLang="en-US" sz="2600" dirty="0" smtClean="0">
                <a:latin typeface="맑은 고딕"/>
              </a:rPr>
              <a:t>로 이용하여 </a:t>
            </a:r>
            <a:r>
              <a:rPr lang="en-US" altLang="ko-KR" sz="2600" dirty="0" err="1" smtClean="0">
                <a:latin typeface="맑은 고딕"/>
              </a:rPr>
              <a:t>cDNA</a:t>
            </a:r>
            <a:r>
              <a:rPr lang="ko-KR" altLang="en-US" sz="2600" dirty="0" smtClean="0">
                <a:latin typeface="맑은 고딕"/>
              </a:rPr>
              <a:t>를 합성한 후 이 </a:t>
            </a:r>
            <a:r>
              <a:rPr lang="en-US" altLang="ko-KR" sz="2600" dirty="0" smtClean="0">
                <a:latin typeface="맑은 고딕"/>
              </a:rPr>
              <a:t>primer</a:t>
            </a:r>
            <a:r>
              <a:rPr lang="ko-KR" altLang="en-US" sz="2600" dirty="0" smtClean="0">
                <a:latin typeface="맑은 고딕"/>
              </a:rPr>
              <a:t>와 비 특정 염기서열을 지닌 </a:t>
            </a:r>
            <a:r>
              <a:rPr lang="en-US" altLang="ko-KR" sz="2600" dirty="0" err="1" smtClean="0">
                <a:latin typeface="맑은 고딕"/>
              </a:rPr>
              <a:t>oligonucleotide</a:t>
            </a:r>
            <a:r>
              <a:rPr lang="ko-KR" altLang="en-US" sz="2600" dirty="0" smtClean="0">
                <a:latin typeface="맑은 고딕"/>
              </a:rPr>
              <a:t>를 </a:t>
            </a:r>
            <a:r>
              <a:rPr lang="en-US" altLang="ko-KR" sz="2600" dirty="0" smtClean="0">
                <a:latin typeface="맑은 고딕"/>
              </a:rPr>
              <a:t>primer</a:t>
            </a:r>
            <a:r>
              <a:rPr lang="ko-KR" altLang="en-US" sz="2600" dirty="0" smtClean="0">
                <a:latin typeface="맑은 고딕"/>
              </a:rPr>
              <a:t>로 이용하여 </a:t>
            </a:r>
            <a:r>
              <a:rPr lang="en-US" altLang="ko-KR" sz="2600" dirty="0" smtClean="0">
                <a:latin typeface="맑은 고딕"/>
              </a:rPr>
              <a:t>PCR </a:t>
            </a:r>
            <a:r>
              <a:rPr lang="ko-KR" altLang="en-US" sz="2600" dirty="0" smtClean="0">
                <a:latin typeface="맑은 고딕"/>
              </a:rPr>
              <a:t>하였을 때 나타나는 </a:t>
            </a:r>
            <a:r>
              <a:rPr lang="ko-KR" altLang="en-US" sz="2600" dirty="0" err="1" smtClean="0">
                <a:latin typeface="맑은 고딕"/>
              </a:rPr>
              <a:t>여러가지</a:t>
            </a:r>
            <a:r>
              <a:rPr lang="ko-KR" altLang="en-US" sz="2600" dirty="0" smtClean="0">
                <a:latin typeface="맑은 고딕"/>
              </a:rPr>
              <a:t> </a:t>
            </a:r>
            <a:r>
              <a:rPr lang="en-US" altLang="ko-KR" sz="2600" dirty="0" smtClean="0">
                <a:latin typeface="맑은 고딕"/>
              </a:rPr>
              <a:t>PCR </a:t>
            </a:r>
            <a:r>
              <a:rPr lang="ko-KR" altLang="en-US" sz="2600" dirty="0" smtClean="0">
                <a:latin typeface="맑은 고딕"/>
              </a:rPr>
              <a:t>산물을 비교함으로써 서로 다른 세포로부터 증폭된 </a:t>
            </a:r>
            <a:r>
              <a:rPr lang="en-US" altLang="ko-KR" sz="2600" dirty="0" smtClean="0">
                <a:latin typeface="맑은 고딕"/>
              </a:rPr>
              <a:t>PCR </a:t>
            </a:r>
            <a:r>
              <a:rPr lang="ko-KR" altLang="en-US" sz="2600" dirty="0" smtClean="0">
                <a:latin typeface="맑은 고딕"/>
              </a:rPr>
              <a:t>산물에 차이가 있는지 없는지를 확인하는 방법이다</a:t>
            </a:r>
            <a:r>
              <a:rPr lang="en-US" altLang="ko-KR" sz="2600" dirty="0" smtClean="0">
                <a:latin typeface="맑은 고딕"/>
              </a:rPr>
              <a:t>. </a:t>
            </a:r>
            <a:r>
              <a:rPr lang="ko-KR" altLang="en-US" sz="2600" dirty="0" smtClean="0">
                <a:latin typeface="맑은 고딕"/>
              </a:rPr>
              <a:t>서로 다르게 증폭된 </a:t>
            </a:r>
            <a:r>
              <a:rPr lang="en-US" altLang="ko-KR" sz="2600" dirty="0" smtClean="0">
                <a:latin typeface="맑은 고딕"/>
              </a:rPr>
              <a:t>PCR </a:t>
            </a:r>
            <a:r>
              <a:rPr lang="ko-KR" altLang="en-US" sz="2600" dirty="0" smtClean="0">
                <a:latin typeface="맑은 고딕"/>
              </a:rPr>
              <a:t>산물을 선택하여 이와 같이 증폭된 </a:t>
            </a:r>
            <a:r>
              <a:rPr lang="en-US" altLang="ko-KR" sz="2600" dirty="0" smtClean="0">
                <a:latin typeface="맑은 고딕"/>
              </a:rPr>
              <a:t>DNA </a:t>
            </a:r>
            <a:r>
              <a:rPr lang="ko-KR" altLang="en-US" sz="2600" dirty="0" smtClean="0">
                <a:latin typeface="맑은 고딕"/>
              </a:rPr>
              <a:t>가 특정 세포에서 특징적으로 발현되는 유전자인지를 보는 것으로 </a:t>
            </a:r>
            <a:r>
              <a:rPr lang="en-US" altLang="ko-KR" sz="2600" dirty="0" smtClean="0">
                <a:latin typeface="맑은 고딕"/>
              </a:rPr>
              <a:t>subtractive hybridization</a:t>
            </a:r>
            <a:r>
              <a:rPr lang="ko-KR" altLang="en-US" sz="2600" dirty="0" smtClean="0">
                <a:latin typeface="맑은 고딕"/>
              </a:rPr>
              <a:t>보다 훨씬 간단한 것이 장점이지만</a:t>
            </a:r>
            <a:r>
              <a:rPr lang="en-US" altLang="ko-KR" sz="2600" dirty="0" smtClean="0">
                <a:latin typeface="맑은 고딕"/>
              </a:rPr>
              <a:t>, </a:t>
            </a:r>
            <a:r>
              <a:rPr lang="ko-KR" altLang="en-US" sz="2600" dirty="0" smtClean="0">
                <a:latin typeface="맑은 고딕"/>
              </a:rPr>
              <a:t>실험의 민감도</a:t>
            </a:r>
            <a:r>
              <a:rPr lang="en-US" altLang="ko-KR" sz="2600" dirty="0" smtClean="0">
                <a:latin typeface="맑은 고딕"/>
              </a:rPr>
              <a:t>(sensitivity)</a:t>
            </a:r>
            <a:r>
              <a:rPr lang="ko-KR" altLang="en-US" sz="2600" dirty="0" smtClean="0">
                <a:latin typeface="맑은 고딕"/>
              </a:rPr>
              <a:t>와 특이도</a:t>
            </a:r>
            <a:r>
              <a:rPr lang="en-US" altLang="ko-KR" sz="2600" dirty="0" smtClean="0">
                <a:latin typeface="맑은 고딕"/>
              </a:rPr>
              <a:t>(specificity)</a:t>
            </a:r>
            <a:r>
              <a:rPr lang="ko-KR" altLang="en-US" sz="2600" dirty="0" smtClean="0">
                <a:latin typeface="맑은 고딕"/>
              </a:rPr>
              <a:t>가 낮은 것이 단점이다</a:t>
            </a:r>
            <a:r>
              <a:rPr lang="en-US" altLang="ko-KR" sz="2600" dirty="0" smtClean="0">
                <a:latin typeface="맑은 고딕"/>
              </a:rPr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15. DDRT-PCR (Differential Display Reverse Transcriptase PCR)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4000" dirty="0" smtClean="0">
                <a:solidFill>
                  <a:srgbClr val="FF0000"/>
                </a:solidFill>
                <a:latin typeface="맑은 고딕"/>
              </a:rPr>
              <a:t> 목적 </a:t>
            </a:r>
            <a:r>
              <a:rPr lang="en-US" altLang="ko-KR" sz="4000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ko-KR" altLang="en-US" sz="4000" dirty="0" smtClean="0">
                <a:solidFill>
                  <a:srgbClr val="FF0000"/>
                </a:solidFill>
                <a:latin typeface="맑은 고딕"/>
              </a:rPr>
              <a:t>유전자의 돌연변이를 검사하는 방법</a:t>
            </a:r>
            <a:endParaRPr lang="en-US" altLang="ko-KR" sz="4000" dirty="0" smtClean="0">
              <a:solidFill>
                <a:srgbClr val="FF0000"/>
              </a:solidFill>
              <a:latin typeface="맑은 고딕"/>
            </a:endParaRPr>
          </a:p>
          <a:p>
            <a:pPr>
              <a:buFont typeface="Wingdings" pitchFamily="2" charset="2"/>
              <a:buChar char="v"/>
            </a:pPr>
            <a:endParaRPr lang="en-US" altLang="ko-KR" sz="2300" dirty="0" smtClean="0">
              <a:solidFill>
                <a:srgbClr val="FF0000"/>
              </a:solidFill>
              <a:latin typeface="맑은 고딕"/>
            </a:endParaRPr>
          </a:p>
          <a:p>
            <a:pPr lvl="1"/>
            <a:r>
              <a:rPr lang="ko-KR" altLang="en-US" sz="2000" dirty="0" smtClean="0"/>
              <a:t>어떤 입자들의 전기장 내에서의 이동속도는 그 입자의 크기와 형태에 영향을 받는다</a:t>
            </a:r>
            <a:r>
              <a:rPr lang="en-US" altLang="ko-KR" sz="2000" dirty="0" smtClean="0"/>
              <a:t>. Single strand DNA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non-denaturing </a:t>
            </a:r>
            <a:r>
              <a:rPr lang="ko-KR" altLang="en-US" sz="2000" dirty="0" smtClean="0"/>
              <a:t>조건하에서 분자내의 상호작용에 의하여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차 구조를 형성하게 되는데 이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차 구조는 </a:t>
            </a:r>
            <a:r>
              <a:rPr lang="en-US" altLang="ko-KR" sz="2000" dirty="0" smtClean="0"/>
              <a:t>DNA</a:t>
            </a:r>
            <a:r>
              <a:rPr lang="ko-KR" altLang="en-US" sz="2000" dirty="0" smtClean="0"/>
              <a:t>의 염기서열에 의하여 결정된다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그러므로 </a:t>
            </a:r>
            <a:r>
              <a:rPr lang="en-US" altLang="ko-KR" sz="2000" b="1" u="sng" dirty="0" smtClean="0"/>
              <a:t>DNA </a:t>
            </a:r>
            <a:r>
              <a:rPr lang="ko-KR" altLang="en-US" sz="2000" b="1" u="sng" dirty="0" smtClean="0"/>
              <a:t>염기서열 중 하나의 염기서열의 변화</a:t>
            </a:r>
            <a:r>
              <a:rPr lang="en-US" altLang="ko-KR" sz="2000" b="1" u="sng" dirty="0" smtClean="0"/>
              <a:t>(point mutation deletion </a:t>
            </a:r>
            <a:r>
              <a:rPr lang="ko-KR" altLang="en-US" sz="2000" b="1" u="sng" dirty="0" smtClean="0"/>
              <a:t>또는 </a:t>
            </a:r>
            <a:r>
              <a:rPr lang="en-US" altLang="ko-KR" sz="2000" b="1" u="sng" dirty="0" smtClean="0"/>
              <a:t>insertion)</a:t>
            </a:r>
            <a:r>
              <a:rPr lang="ko-KR" altLang="en-US" sz="2000" b="1" u="sng" dirty="0" smtClean="0"/>
              <a:t>에 의해서도 전기영동상 전개되는 속도에 영향을 받으므로 이동거리에 차이가 발생</a:t>
            </a:r>
            <a:r>
              <a:rPr lang="ko-KR" altLang="en-US" sz="2000" dirty="0" smtClean="0"/>
              <a:t>하게 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이와 같은 원리를 바탕으로 </a:t>
            </a:r>
            <a:r>
              <a:rPr lang="en-US" altLang="ko-KR" sz="2000" dirty="0" smtClean="0"/>
              <a:t>1989</a:t>
            </a:r>
            <a:r>
              <a:rPr lang="ko-KR" altLang="en-US" sz="2000" dirty="0" smtClean="0"/>
              <a:t>년 </a:t>
            </a:r>
            <a:r>
              <a:rPr lang="en-US" altLang="ko-KR" sz="2000" dirty="0" err="1" smtClean="0"/>
              <a:t>Orita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등에 의하여 고안된 </a:t>
            </a:r>
            <a:r>
              <a:rPr lang="en-US" altLang="ko-KR" sz="2000" dirty="0" smtClean="0"/>
              <a:t>SSCP</a:t>
            </a:r>
            <a:r>
              <a:rPr lang="ko-KR" altLang="en-US" sz="2000" dirty="0" smtClean="0"/>
              <a:t>는 </a:t>
            </a:r>
            <a:r>
              <a:rPr lang="ko-KR" altLang="en-US" sz="2000" b="1" u="sng" dirty="0" smtClean="0"/>
              <a:t>유전자의 돌연변이를 검색하는 유용한 도구</a:t>
            </a:r>
            <a:r>
              <a:rPr lang="ko-KR" altLang="en-US" sz="2000" dirty="0" smtClean="0"/>
              <a:t>로서 사용되고 있다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최초의 </a:t>
            </a:r>
            <a:r>
              <a:rPr lang="en-US" altLang="ko-KR" sz="2000" dirty="0" smtClean="0"/>
              <a:t>SSCP </a:t>
            </a:r>
            <a:r>
              <a:rPr lang="ko-KR" altLang="en-US" sz="2000" dirty="0" smtClean="0"/>
              <a:t>방법은 </a:t>
            </a:r>
            <a:r>
              <a:rPr lang="en-US" altLang="ko-KR" sz="2000" dirty="0" smtClean="0"/>
              <a:t>genomic DNA</a:t>
            </a:r>
            <a:r>
              <a:rPr lang="ko-KR" altLang="en-US" sz="2000" dirty="0" smtClean="0"/>
              <a:t>를 적당한 제한효소로 절단하고 </a:t>
            </a:r>
            <a:r>
              <a:rPr lang="en-US" altLang="ko-KR" sz="2000" dirty="0" smtClean="0"/>
              <a:t>alkali</a:t>
            </a:r>
            <a:r>
              <a:rPr lang="ko-KR" altLang="en-US" sz="2000" dirty="0" err="1" smtClean="0"/>
              <a:t>로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denaturation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시킨 후 </a:t>
            </a:r>
            <a:r>
              <a:rPr lang="en-US" altLang="ko-KR" sz="2000" dirty="0" smtClean="0"/>
              <a:t>non-denaturing </a:t>
            </a:r>
            <a:r>
              <a:rPr lang="en-US" altLang="ko-KR" sz="2000" dirty="0" err="1" smtClean="0"/>
              <a:t>polyacrylamide</a:t>
            </a:r>
            <a:r>
              <a:rPr lang="en-US" altLang="ko-KR" sz="2000" dirty="0" smtClean="0"/>
              <a:t> gel</a:t>
            </a:r>
            <a:r>
              <a:rPr lang="ko-KR" altLang="en-US" sz="2000" dirty="0" smtClean="0"/>
              <a:t>에서 전기영동한 다음 이를 </a:t>
            </a:r>
            <a:r>
              <a:rPr lang="en-US" altLang="ko-KR" sz="2000" dirty="0" smtClean="0"/>
              <a:t>nylon membrane</a:t>
            </a:r>
            <a:r>
              <a:rPr lang="ko-KR" altLang="en-US" sz="2000" dirty="0" smtClean="0"/>
              <a:t>에 </a:t>
            </a:r>
            <a:r>
              <a:rPr lang="en-US" altLang="ko-KR" sz="2000" dirty="0" smtClean="0"/>
              <a:t>transfer</a:t>
            </a:r>
            <a:r>
              <a:rPr lang="ko-KR" altLang="en-US" sz="2000" dirty="0" smtClean="0"/>
              <a:t>하여 </a:t>
            </a:r>
            <a:r>
              <a:rPr lang="en-US" altLang="ko-KR" sz="2000" dirty="0" smtClean="0"/>
              <a:t>fragment DNA</a:t>
            </a:r>
            <a:r>
              <a:rPr lang="ko-KR" altLang="en-US" sz="2000" dirty="0" smtClean="0"/>
              <a:t>를 옮겨 놓은 후 방사성 동위원소로 </a:t>
            </a:r>
            <a:r>
              <a:rPr lang="ko-KR" altLang="en-US" sz="2000" dirty="0" err="1" smtClean="0"/>
              <a:t>표지된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radiolabeled</a:t>
            </a:r>
            <a:r>
              <a:rPr lang="en-US" altLang="ko-KR" sz="2000" dirty="0" smtClean="0"/>
              <a:t>) RNA </a:t>
            </a:r>
            <a:r>
              <a:rPr lang="ko-KR" altLang="en-US" sz="2000" dirty="0" smtClean="0"/>
              <a:t>혹은 </a:t>
            </a:r>
            <a:r>
              <a:rPr lang="en-US" altLang="ko-KR" sz="2000" dirty="0" smtClean="0"/>
              <a:t>DNA probe</a:t>
            </a:r>
            <a:r>
              <a:rPr lang="ko-KR" altLang="en-US" sz="2000" dirty="0" smtClean="0"/>
              <a:t>를 이용하여 </a:t>
            </a:r>
            <a:r>
              <a:rPr lang="en-US" altLang="ko-KR" sz="2000" dirty="0" smtClean="0"/>
              <a:t>autoradiography</a:t>
            </a:r>
            <a:r>
              <a:rPr lang="ko-KR" altLang="en-US" sz="2000" dirty="0" smtClean="0"/>
              <a:t>를 실시함으로써 </a:t>
            </a:r>
            <a:r>
              <a:rPr lang="en-US" altLang="ko-KR" sz="2000" dirty="0" smtClean="0"/>
              <a:t>X-ray film</a:t>
            </a:r>
            <a:r>
              <a:rPr lang="ko-KR" altLang="en-US" sz="2000" dirty="0" smtClean="0"/>
              <a:t>에 나타나는 정상 유전자와 변이된 유전자와의 전개거리의 차이를 확인하여 돌연변이를 검색하였다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그러나 그 후 </a:t>
            </a:r>
            <a:r>
              <a:rPr lang="en-US" altLang="ko-KR" sz="2000" dirty="0" smtClean="0"/>
              <a:t>PCR </a:t>
            </a:r>
            <a:r>
              <a:rPr lang="ko-KR" altLang="en-US" sz="2000" dirty="0" smtClean="0"/>
              <a:t>산물을 </a:t>
            </a:r>
            <a:r>
              <a:rPr lang="en-US" altLang="ko-KR" sz="2000" dirty="0" smtClean="0"/>
              <a:t>SSCP</a:t>
            </a:r>
            <a:r>
              <a:rPr lang="ko-KR" altLang="en-US" sz="2000" dirty="0" smtClean="0"/>
              <a:t>로 분석하는 방법이 소개되었고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이방법이</a:t>
            </a:r>
            <a:r>
              <a:rPr lang="ko-KR" altLang="en-US" sz="2000" dirty="0" smtClean="0"/>
              <a:t> 대중화됨에 따라 요즘은 </a:t>
            </a:r>
            <a:r>
              <a:rPr lang="en-US" altLang="ko-KR" sz="2000" dirty="0" smtClean="0"/>
              <a:t>PCR-SSCP</a:t>
            </a:r>
            <a:r>
              <a:rPr lang="ko-KR" altLang="en-US" sz="2000" dirty="0" smtClean="0"/>
              <a:t>라는 용어로 많이 불리어지고 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최근까지는 </a:t>
            </a:r>
            <a:r>
              <a:rPr lang="en-US" altLang="ko-KR" sz="2000" dirty="0" smtClean="0"/>
              <a:t>PCR-SSCP</a:t>
            </a:r>
            <a:r>
              <a:rPr lang="ko-KR" altLang="en-US" sz="2000" dirty="0" smtClean="0"/>
              <a:t>를 할 경우 </a:t>
            </a:r>
            <a:r>
              <a:rPr lang="en-US" altLang="ko-KR" sz="2000" dirty="0" smtClean="0"/>
              <a:t>PCR</a:t>
            </a:r>
            <a:r>
              <a:rPr lang="ko-KR" altLang="en-US" sz="2000" dirty="0" smtClean="0"/>
              <a:t>산물에 직접 동위원소를 </a:t>
            </a:r>
            <a:r>
              <a:rPr lang="ko-KR" altLang="en-US" sz="2000" dirty="0" err="1" smtClean="0"/>
              <a:t>표지하여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autoradiography</a:t>
            </a:r>
            <a:r>
              <a:rPr lang="ko-KR" altLang="en-US" sz="2000" dirty="0" smtClean="0"/>
              <a:t>를 통해 결과를 얻는 방법이 많이 이용되었으나 최근에는 </a:t>
            </a:r>
            <a:r>
              <a:rPr lang="en-US" altLang="ko-KR" sz="2000" dirty="0" smtClean="0"/>
              <a:t>silver staining</a:t>
            </a:r>
            <a:r>
              <a:rPr lang="ko-KR" altLang="en-US" sz="2000" dirty="0" smtClean="0"/>
              <a:t>으로 </a:t>
            </a:r>
            <a:r>
              <a:rPr lang="en-US" altLang="ko-KR" sz="2000" dirty="0" err="1" smtClean="0"/>
              <a:t>polyacrylamide</a:t>
            </a:r>
            <a:r>
              <a:rPr lang="en-US" altLang="ko-KR" sz="2000" dirty="0" smtClean="0"/>
              <a:t> gel</a:t>
            </a:r>
            <a:r>
              <a:rPr lang="ko-KR" altLang="en-US" sz="2000" dirty="0" smtClean="0"/>
              <a:t>을 검색하는 방법이 소개되어 현재 이 방법이 유용하게 이용되고 있다</a:t>
            </a:r>
            <a:r>
              <a:rPr lang="en-US" altLang="ko-KR" sz="2000" dirty="0" smtClean="0"/>
              <a:t>. Silver staining </a:t>
            </a:r>
            <a:r>
              <a:rPr lang="ko-KR" altLang="en-US" sz="2000" dirty="0" smtClean="0"/>
              <a:t>방법은 방사성 동위원소를 사용하지 않고도 훨씬 더 빠른 시간에 </a:t>
            </a:r>
            <a:r>
              <a:rPr lang="en-US" altLang="ko-KR" sz="2000" dirty="0" smtClean="0"/>
              <a:t>PCR </a:t>
            </a:r>
            <a:r>
              <a:rPr lang="ko-KR" altLang="en-US" sz="2000" dirty="0" smtClean="0"/>
              <a:t>산물을 분석할 수 있는 장점이 있으며 민감도</a:t>
            </a:r>
            <a:r>
              <a:rPr lang="en-US" altLang="ko-KR" sz="2000" dirty="0" smtClean="0"/>
              <a:t>(sensitivity)</a:t>
            </a:r>
            <a:r>
              <a:rPr lang="ko-KR" altLang="en-US" sz="2000" dirty="0" smtClean="0"/>
              <a:t>에는 방사성 동위원소를 이용한 방법과 별 차이가 없으므로 더욱 편리하고 안전하게 실험을 진행할 수가 있게 되었다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16. SSCP(Single Strand Conformation Polymorphism)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5800" y="2636912"/>
            <a:ext cx="7772400" cy="9454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감사합니다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14446"/>
            <a:ext cx="8064896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4400" b="1" dirty="0" smtClean="0">
                <a:solidFill>
                  <a:srgbClr val="0000FF"/>
                </a:solidFill>
                <a:latin typeface="+mj-ea"/>
                <a:ea typeface="+mj-ea"/>
              </a:rPr>
              <a:t>PCR </a:t>
            </a:r>
            <a:r>
              <a:rPr lang="ko-KR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반응과정</a:t>
            </a:r>
          </a:p>
        </p:txBody>
      </p:sp>
    </p:spTree>
    <p:extLst>
      <p:ext uri="{BB962C8B-B14F-4D97-AF65-F5344CB8AC3E}">
        <p14:creationId xmlns:p14="http://schemas.microsoft.com/office/powerpoint/2010/main" xmlns="" val="33329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5800" y="2636912"/>
            <a:ext cx="7772400" cy="9454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참고자료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PCR </a:t>
            </a:r>
            <a:r>
              <a:rPr lang="ko-KR" altLang="en-US" dirty="0" smtClean="0"/>
              <a:t>문제점</a:t>
            </a:r>
            <a:endParaRPr lang="ko-KR" altLang="en-US" dirty="0"/>
          </a:p>
        </p:txBody>
      </p:sp>
      <p:pic>
        <p:nvPicPr>
          <p:cNvPr id="4" name="그림 4" descr="Untitled-2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3354" y="1481138"/>
            <a:ext cx="4240894" cy="497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14446"/>
            <a:ext cx="806489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0000FF"/>
                </a:solidFill>
                <a:latin typeface="+mj-ea"/>
                <a:ea typeface="+mj-ea"/>
              </a:rPr>
              <a:t>Primer </a:t>
            </a:r>
            <a:r>
              <a:rPr lang="ko-KR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설계</a:t>
            </a:r>
            <a:r>
              <a:rPr lang="en-US" altLang="ko-KR" sz="2800" b="1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endParaRPr lang="en-US" altLang="ko-KR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29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171" name="Rectangle 2"/>
          <p:cNvSpPr txBox="1">
            <a:spLocks noChangeArrowheads="1"/>
          </p:cNvSpPr>
          <p:nvPr/>
        </p:nvSpPr>
        <p:spPr bwMode="auto">
          <a:xfrm>
            <a:off x="304800" y="184150"/>
            <a:ext cx="85344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b="1" i="0">
                <a:latin typeface="MD이솝체" pitchFamily="18" charset="-127"/>
                <a:ea typeface="MD이솝체" pitchFamily="18" charset="-127"/>
              </a:rPr>
              <a:t>프라이머 설계</a:t>
            </a:r>
            <a:endParaRPr lang="en-US" altLang="ko-KR" b="1" i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304800" y="685800"/>
            <a:ext cx="7291388" cy="6350"/>
          </a:xfrm>
          <a:prstGeom prst="line">
            <a:avLst/>
          </a:prstGeom>
          <a:noFill/>
          <a:ln w="508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173" name="TextBox 9"/>
          <p:cNvSpPr txBox="1">
            <a:spLocks noChangeArrowheads="1"/>
          </p:cNvSpPr>
          <p:nvPr/>
        </p:nvSpPr>
        <p:spPr bwMode="auto">
          <a:xfrm>
            <a:off x="250825" y="887413"/>
            <a:ext cx="8569325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50000"/>
              </a:lnSpc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# PCR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반응에서 가장 중요한 일은 원하는 유전자에 정확하고도 특이적으로 결합하는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프라이머를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선정하는 일이다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프라이머는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대개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15-mer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이상의 길이로 목적하는 유전자만 특이적으로 결합하는 염기서열이어야만 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프라이머의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길이가 길어질수록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비특이적인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결합을 막을 수 있기 때문에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24-30mer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로 길게 합성하기도 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 </a:t>
            </a:r>
          </a:p>
          <a:p>
            <a:pPr marL="180975" indent="-180975">
              <a:lnSpc>
                <a:spcPct val="150000"/>
              </a:lnSpc>
            </a:pPr>
            <a:endParaRPr lang="en-US" altLang="ko-KR" sz="1600" b="1" i="0" dirty="0">
              <a:latin typeface="MD이솝체" pitchFamily="18" charset="-127"/>
              <a:ea typeface="MD이솝체" pitchFamily="18" charset="-127"/>
            </a:endParaRPr>
          </a:p>
          <a:p>
            <a:pPr marL="180975" indent="-180975">
              <a:lnSpc>
                <a:spcPct val="150000"/>
              </a:lnSpc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# </a:t>
            </a:r>
            <a:r>
              <a:rPr lang="ko-KR" altLang="en-US" sz="1600" b="1" i="0" dirty="0" err="1">
                <a:solidFill>
                  <a:schemeClr val="accent2"/>
                </a:solidFill>
                <a:latin typeface="MD이솝체" pitchFamily="18" charset="-127"/>
                <a:ea typeface="MD이솝체" pitchFamily="18" charset="-127"/>
              </a:rPr>
              <a:t>프라이머</a:t>
            </a:r>
            <a:r>
              <a:rPr lang="ko-KR" altLang="en-US" sz="1600" b="1" i="0" dirty="0">
                <a:solidFill>
                  <a:schemeClr val="accent2"/>
                </a:solidFill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sz="1600" b="1" i="0" dirty="0" err="1">
                <a:solidFill>
                  <a:schemeClr val="accent2"/>
                </a:solidFill>
                <a:latin typeface="MD이솝체" pitchFamily="18" charset="-127"/>
                <a:ea typeface="MD이솝체" pitchFamily="18" charset="-127"/>
              </a:rPr>
              <a:t>설계시</a:t>
            </a:r>
            <a:r>
              <a:rPr lang="ko-KR" altLang="en-US" sz="1600" b="1" i="0" dirty="0">
                <a:solidFill>
                  <a:schemeClr val="accent2"/>
                </a:solidFill>
                <a:latin typeface="MD이솝체" pitchFamily="18" charset="-127"/>
                <a:ea typeface="MD이솝체" pitchFamily="18" charset="-127"/>
              </a:rPr>
              <a:t> 유의 사항</a:t>
            </a:r>
            <a:endParaRPr lang="en-US" altLang="ko-KR" sz="1600" b="1" i="0" dirty="0">
              <a:solidFill>
                <a:schemeClr val="accent2"/>
              </a:solidFill>
              <a:latin typeface="MD이솝체" pitchFamily="18" charset="-127"/>
              <a:ea typeface="MD이솝체" pitchFamily="18" charset="-127"/>
            </a:endParaRP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길이는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20-30mer</a:t>
            </a: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G+C%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가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50-60%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로 구성하고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퓨린과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피리미딘 염기의 연속적인 배열을 피한다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</a:t>
            </a: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한 쌍의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프라이머에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부분적인 상보 염기서열이 없어야 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프라이머끼리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결합할 수 있기 때문이다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</a:t>
            </a: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3’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말단에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티민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오지 않도록 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티민은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자신과 상보적인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뉴클레오티드를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감별하는 능력이 부족하여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mismatch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하는 경우가 많다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</a:t>
            </a: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프라이머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3’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말단에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G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와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C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가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3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개 이상 연속적으로 오지 않도록 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</a:t>
            </a: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두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프라이머의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Tm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값은 가능한 동일하게 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04800" y="6669088"/>
            <a:ext cx="8534400" cy="0"/>
          </a:xfrm>
          <a:prstGeom prst="line">
            <a:avLst/>
          </a:prstGeom>
          <a:noFill/>
          <a:ln w="254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195" name="Rectangle 2"/>
          <p:cNvSpPr txBox="1">
            <a:spLocks noChangeArrowheads="1"/>
          </p:cNvSpPr>
          <p:nvPr/>
        </p:nvSpPr>
        <p:spPr bwMode="auto">
          <a:xfrm>
            <a:off x="304800" y="184150"/>
            <a:ext cx="85344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b="1" i="0">
                <a:latin typeface="MD이솝체" pitchFamily="18" charset="-127"/>
                <a:ea typeface="MD이솝체" pitchFamily="18" charset="-127"/>
              </a:rPr>
              <a:t>반응액의 조성</a:t>
            </a:r>
            <a:endParaRPr lang="en-US" altLang="ko-KR" b="1" i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304800" y="685800"/>
            <a:ext cx="7291388" cy="6350"/>
          </a:xfrm>
          <a:prstGeom prst="line">
            <a:avLst/>
          </a:prstGeom>
          <a:noFill/>
          <a:ln w="508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197" name="TextBox 9"/>
          <p:cNvSpPr txBox="1">
            <a:spLocks noChangeArrowheads="1"/>
          </p:cNvSpPr>
          <p:nvPr/>
        </p:nvSpPr>
        <p:spPr bwMode="auto">
          <a:xfrm>
            <a:off x="142875" y="692150"/>
            <a:ext cx="8893175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50000"/>
              </a:lnSpc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(1)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내열성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 Polymerase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 수 종류의 내열성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 polymerase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가 시판되고 있는데 반응에 사용하는 완충액의 조성이 다를 수 있으므로 주의가 필요하다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TaKaRa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Taq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을 사용할 때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합성의 최적 온도는 대개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70~80℃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이고 그 합성속도는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60nucleotides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이상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/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초이다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활성 반감기는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92.5℃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130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분 이상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, 95℃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에서 약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40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분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, 97.5℃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에서 약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10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분간이다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효소량이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과다일 경우 잘못 결합된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프라이머로부터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가닥이 합성된다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(2) Mg2+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 일반적으로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반응에서는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1.5~2.5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mM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의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Mg2+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농도가 필요하다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Mg2+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을 실행할 때 다음의 사항에 관여하고 있는 것으로 여겨진다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①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효소활성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, ②primer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의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annealing, ③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합성된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의 충실성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, ④primer-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dimer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의 형성 등이다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킬레이트제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(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예를 들면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EDTA)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는 반응액 속의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Mg2+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농도에 영향을 미치므로 주형으로 사용하는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용액에서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turn over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하는 것에 주의할 필요가 있다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또한 유효한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Mg2+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농도는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dNTP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농도와도 관계가 있으므로 어느 실험에서나 최적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Mg2+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농도를 결정하고자 할 경우 항상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dNTP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농도를 고려해야 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일반 적으로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Mg2+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농도가 높아지면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합성의 정확도에 영향을 미칠 뿐만 아니라 두 가닥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변성이 어려워지고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,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Taq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polymerase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10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mM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MgCl</a:t>
            </a:r>
            <a:r>
              <a:rPr lang="en-US" altLang="ko-KR" sz="1600" b="1" i="0" baseline="-25000" dirty="0">
                <a:latin typeface="MD이솝체" pitchFamily="18" charset="-127"/>
                <a:ea typeface="MD이솝체" pitchFamily="18" charset="-127"/>
              </a:rPr>
              <a:t>2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 의해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40~50%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의 저해를 받으므로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MgCl</a:t>
            </a:r>
            <a:r>
              <a:rPr lang="en-US" altLang="ko-KR" sz="1600" b="1" i="0" baseline="-25000" dirty="0">
                <a:latin typeface="MD이솝체" pitchFamily="18" charset="-127"/>
                <a:ea typeface="MD이솝체" pitchFamily="18" charset="-127"/>
              </a:rPr>
              <a:t>2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를 과잉 첨가하는 것은 바람직하지 않다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304800" y="685800"/>
            <a:ext cx="7291388" cy="6350"/>
          </a:xfrm>
          <a:prstGeom prst="line">
            <a:avLst/>
          </a:prstGeom>
          <a:noFill/>
          <a:ln w="508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220" name="TextBox 9"/>
          <p:cNvSpPr txBox="1">
            <a:spLocks noChangeArrowheads="1"/>
          </p:cNvSpPr>
          <p:nvPr/>
        </p:nvSpPr>
        <p:spPr bwMode="auto">
          <a:xfrm>
            <a:off x="179388" y="692150"/>
            <a:ext cx="8713787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50000"/>
              </a:lnSpc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(3)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dNTP</a:t>
            </a:r>
            <a:endParaRPr lang="en-US" altLang="ko-KR" sz="1600" b="1" i="0" dirty="0">
              <a:latin typeface="MD이솝체" pitchFamily="18" charset="-127"/>
              <a:ea typeface="MD이솝체" pitchFamily="18" charset="-127"/>
            </a:endParaRPr>
          </a:p>
          <a:p>
            <a:pPr marL="180975" indent="-180975">
              <a:lnSpc>
                <a:spcPct val="150000"/>
              </a:lnSpc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 PCR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의 효율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,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특이성면에서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보면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20~200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μM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에서 양호한 결과를 얻을 수 있다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DNA polymerase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가 잘못된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dNTP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를 사용하는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mismatch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현상은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dNTP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농도에 강하게 의존한다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dNTP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농도를 낮추는 쪽이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특이성과 정확도가 높아지므로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dNTP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농도를 낮추면 </a:t>
            </a:r>
            <a:r>
              <a:rPr lang="en-US" altLang="ko-KR" sz="1600" b="1" i="0" dirty="0" err="1">
                <a:latin typeface="MD이솝체" pitchFamily="18" charset="-127"/>
                <a:ea typeface="MD이솝체" pitchFamily="18" charset="-127"/>
              </a:rPr>
              <a:t>misprimming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이 감소하여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의 정확도가 높아진다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4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가지 </a:t>
            </a:r>
            <a:r>
              <a:rPr lang="ko-KR" altLang="en-US" sz="1600" b="1" i="0" dirty="0" err="1">
                <a:latin typeface="MD이솝체" pitchFamily="18" charset="-127"/>
                <a:ea typeface="MD이솝체" pitchFamily="18" charset="-127"/>
              </a:rPr>
              <a:t>뉴클레오티드의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 농도가 동일해야만 정확한 염기가 결합한다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endParaRPr lang="en-US" altLang="ko-KR" sz="1600" b="1" i="0" dirty="0">
              <a:latin typeface="MD이솝체" pitchFamily="18" charset="-127"/>
              <a:ea typeface="MD이솝체" pitchFamily="18" charset="-127"/>
            </a:endParaRPr>
          </a:p>
          <a:p>
            <a:pPr marL="180975" indent="-180975">
              <a:lnSpc>
                <a:spcPct val="150000"/>
              </a:lnSpc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(4)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주형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DNA, RNA</a:t>
            </a:r>
          </a:p>
          <a:p>
            <a:pPr marL="180975" indent="-180975">
              <a:lnSpc>
                <a:spcPct val="150000"/>
              </a:lnSpc>
            </a:pP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 PCR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법은 여러 가지 형태의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와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RNA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를 주형으로 하여 사용할 수 있다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가장 간편한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조제법으로는 소수의 조직배양 세포를 증류수 속에서 가용화하여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 사용하는 방법이다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또한 사람의 한 가닥의 머리털로부터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증폭하는 다형분석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,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포르말린으로 고정한 파라핀 조직으로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도 실시하고 있다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혈액에서 주형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를 조제할 때는 헤모글로빈이나 기타 미지물질이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반응을 저해하는 점에 주의가 필요하다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최근 법의학 분석에서 혈액 또는 머리털을 마이크로파 처리하여 그대로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 이용한다는 보고도 있다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주형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양으로는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단계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PCR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에서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10</a:t>
            </a:r>
            <a:r>
              <a:rPr lang="en-US" altLang="ko-KR" sz="1600" b="1" i="0" baseline="30000" dirty="0">
                <a:latin typeface="MD이솝체" pitchFamily="18" charset="-127"/>
                <a:ea typeface="MD이솝체" pitchFamily="18" charset="-127"/>
              </a:rPr>
              <a:t>5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~10</a:t>
            </a:r>
            <a:r>
              <a:rPr lang="en-US" altLang="ko-KR" sz="1600" b="1" i="0" baseline="30000" dirty="0">
                <a:latin typeface="MD이솝체" pitchFamily="18" charset="-127"/>
                <a:ea typeface="MD이솝체" pitchFamily="18" charset="-127"/>
              </a:rPr>
              <a:t>6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분자에 상당하는 양이 있으면 양호한 결과를 얻을 수 있고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3X10</a:t>
            </a:r>
            <a:r>
              <a:rPr lang="en-US" altLang="ko-KR" sz="1600" b="1" i="0" baseline="30000" dirty="0">
                <a:latin typeface="MD이솝체" pitchFamily="18" charset="-127"/>
                <a:ea typeface="MD이솝체" pitchFamily="18" charset="-127"/>
              </a:rPr>
              <a:t>5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개의 분자는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human genome DNA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에서는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1㎍,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효모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에서는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10ng, 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대장균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DNA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에서는 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1ng</a:t>
            </a:r>
            <a:r>
              <a:rPr lang="ko-KR" altLang="en-US" sz="1600" b="1" i="0" dirty="0">
                <a:latin typeface="MD이솝체" pitchFamily="18" charset="-127"/>
                <a:ea typeface="MD이솝체" pitchFamily="18" charset="-127"/>
              </a:rPr>
              <a:t>에 상당한다</a:t>
            </a:r>
            <a:r>
              <a:rPr lang="en-US" altLang="ko-KR" sz="1600" b="1" i="0" dirty="0">
                <a:latin typeface="MD이솝체" pitchFamily="18" charset="-127"/>
                <a:ea typeface="MD이솝체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304800" y="685800"/>
            <a:ext cx="7291388" cy="6350"/>
          </a:xfrm>
          <a:prstGeom prst="line">
            <a:avLst/>
          </a:prstGeom>
          <a:noFill/>
          <a:ln w="508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244" name="TextBox 9"/>
          <p:cNvSpPr txBox="1">
            <a:spLocks noChangeArrowheads="1"/>
          </p:cNvSpPr>
          <p:nvPr/>
        </p:nvSpPr>
        <p:spPr bwMode="auto">
          <a:xfrm>
            <a:off x="179388" y="692150"/>
            <a:ext cx="8713787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50000"/>
              </a:lnSpc>
            </a:pP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(5)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반응첨가물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  많은 염기배열을 복수의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primer set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를 사용하여 동시에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1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개의 반응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tube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내에서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PCR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증폭하는 방법을 다중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PCR(multiplex PCR)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이라 한다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근육병의 원인인 디스트로핀 유전자의 결실변이를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18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종류의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primer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를 사용하여 검출할 수 있다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일반적으로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multiplex PCR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반응액에는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10%(v/v) dimethylsulfoxide(DMSO)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를 함유한다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유기용매는 보통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Taq polymerase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에는 적합하지 않지만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multiplex PCR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에는 필수적이다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. Taq polymerase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의 저해물질로서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SDS(&lt;0.01%)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가 알려졌으나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,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비이온 계면활성제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Tween-20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이나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nonidet-P40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의 첨가로 그 저해를 억제할 수 있다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또한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DMSO(2~5%),PEG6000(5~15%),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글리세롤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(5~20%), 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포름아마이드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(5%)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나 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BSA(bovine serum albumine)</a:t>
            </a:r>
            <a:r>
              <a:rPr lang="ko-KR" altLang="en-US" sz="1600" b="1" i="0">
                <a:latin typeface="MD이솝체" pitchFamily="18" charset="-127"/>
                <a:ea typeface="MD이솝체" pitchFamily="18" charset="-127"/>
              </a:rPr>
              <a:t>첨가로 반응 촉진효과를 얻을 수도 있다</a:t>
            </a:r>
            <a:r>
              <a:rPr lang="en-US" altLang="ko-KR" sz="1600" b="1" i="0">
                <a:latin typeface="MD이솝체" pitchFamily="18" charset="-127"/>
                <a:ea typeface="MD이솝체" pitchFamily="18" charset="-127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endParaRPr lang="en-US" altLang="ko-KR" sz="1600" b="1" i="0">
              <a:latin typeface="MD이솝체" pitchFamily="18" charset="-127"/>
              <a:ea typeface="MD이솝체" pitchFamily="18" charset="-127"/>
            </a:endParaRPr>
          </a:p>
          <a:p>
            <a:pPr marL="180975" indent="-180975">
              <a:lnSpc>
                <a:spcPct val="150000"/>
              </a:lnSpc>
            </a:pPr>
            <a:endParaRPr lang="en-US" altLang="ko-KR" sz="1600" b="1" i="0">
              <a:latin typeface="MD이솝체" pitchFamily="18" charset="-127"/>
              <a:ea typeface="MD이솝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14446"/>
            <a:ext cx="80648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2800" b="1" dirty="0">
                <a:solidFill>
                  <a:srgbClr val="0000FF"/>
                </a:solidFill>
                <a:latin typeface="+mj-ea"/>
                <a:ea typeface="+mj-ea"/>
              </a:rPr>
              <a:t>[5] PCR</a:t>
            </a:r>
            <a:r>
              <a:rPr lang="ko-KR" altLang="en-US" sz="2800" b="1" dirty="0">
                <a:solidFill>
                  <a:srgbClr val="0000FF"/>
                </a:solidFill>
                <a:latin typeface="+mj-ea"/>
                <a:ea typeface="+mj-ea"/>
              </a:rPr>
              <a:t>의 </a:t>
            </a:r>
            <a:r>
              <a:rPr lang="ko-KR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원리</a:t>
            </a:r>
            <a:r>
              <a:rPr lang="en-US" altLang="ko-KR" sz="2800" b="1" dirty="0" smtClean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lang="ko-KR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방법</a:t>
            </a:r>
            <a:r>
              <a:rPr lang="en-US" altLang="ko-KR" sz="2800" b="1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및 적용에 대해 설명할 </a:t>
            </a:r>
            <a:r>
              <a:rPr lang="ko-KR" altLang="en-US" sz="2800" b="1" dirty="0">
                <a:solidFill>
                  <a:srgbClr val="0000FF"/>
                </a:solidFill>
                <a:latin typeface="+mj-ea"/>
                <a:ea typeface="+mj-ea"/>
              </a:rPr>
              <a:t>수 있다</a:t>
            </a:r>
            <a:r>
              <a:rPr lang="en-US" altLang="ko-KR" sz="2800" b="1" dirty="0">
                <a:solidFill>
                  <a:srgbClr val="0000FF"/>
                </a:solidFill>
                <a:latin typeface="+mj-ea"/>
                <a:ea typeface="+mj-ea"/>
              </a:rPr>
              <a:t>.</a:t>
            </a:r>
            <a:r>
              <a:rPr lang="ko-KR" altLang="en-US" sz="2800" b="1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endParaRPr lang="en-US" altLang="ko-KR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29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3126" y="303039"/>
            <a:ext cx="4177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8000"/>
                </a:solidFill>
              </a:rPr>
              <a:t>유전자 </a:t>
            </a:r>
            <a:r>
              <a:rPr lang="ko-KR" altLang="en-US" sz="2400" b="1" dirty="0" err="1">
                <a:solidFill>
                  <a:srgbClr val="008000"/>
                </a:solidFill>
              </a:rPr>
              <a:t>클로닝과</a:t>
            </a:r>
            <a:r>
              <a:rPr lang="ko-KR" altLang="en-US" sz="2400" b="1" dirty="0">
                <a:solidFill>
                  <a:srgbClr val="008000"/>
                </a:solidFill>
              </a:rPr>
              <a:t> </a:t>
            </a:r>
            <a:r>
              <a:rPr lang="en-US" altLang="ko-KR" sz="2400" b="1" dirty="0">
                <a:solidFill>
                  <a:srgbClr val="008000"/>
                </a:solidFill>
              </a:rPr>
              <a:t>PCR</a:t>
            </a:r>
            <a:r>
              <a:rPr lang="ko-KR" altLang="en-US" sz="2400" b="1" dirty="0">
                <a:solidFill>
                  <a:srgbClr val="008000"/>
                </a:solidFill>
              </a:rPr>
              <a:t>의 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597" y="909384"/>
            <a:ext cx="8926805" cy="5976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79712" y="1196752"/>
            <a:ext cx="2232248" cy="7200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339752" y="1184702"/>
            <a:ext cx="8386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1971~1973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9632" y="2186202"/>
            <a:ext cx="6120680" cy="3600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353407" y="3356992"/>
            <a:ext cx="4539073" cy="360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14197" y="3763687"/>
            <a:ext cx="4752528" cy="360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313180" y="3419669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“      ”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383512" y="4599790"/>
            <a:ext cx="3683213" cy="360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786398" y="4663787"/>
            <a:ext cx="2124744" cy="360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04866" y="5059831"/>
            <a:ext cx="3753747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14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750" y="1412776"/>
            <a:ext cx="841650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16774" y="616530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p458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39952" y="3717032"/>
            <a:ext cx="424847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988840"/>
            <a:ext cx="1728192" cy="50405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12360" y="2636912"/>
            <a:ext cx="648072" cy="288032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4518" y="2967236"/>
            <a:ext cx="1008112" cy="35165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44208" y="3365376"/>
            <a:ext cx="1440160" cy="351656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3935" y="2589287"/>
            <a:ext cx="7992888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662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1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4408" y="1481138"/>
            <a:ext cx="6495184" cy="45259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PCR</a:t>
            </a:r>
            <a:r>
              <a:rPr lang="ko-KR" altLang="en-US" dirty="0" smtClean="0"/>
              <a:t> 반응과정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1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" y="485249"/>
            <a:ext cx="9144000" cy="63727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87631" y="6829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PCR </a:t>
            </a:r>
            <a:r>
              <a:rPr lang="ko-KR" alt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과정의 개요</a:t>
            </a:r>
            <a:endParaRPr lang="ko-KR" altLang="en-US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90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76507"/>
            <a:ext cx="9144000" cy="35814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8100" y="116632"/>
            <a:ext cx="9144000" cy="28977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1412" y="116632"/>
            <a:ext cx="93610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7516" y="145207"/>
            <a:ext cx="2736304" cy="2880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83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937" y="131017"/>
            <a:ext cx="9138462" cy="3024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54" y="2201982"/>
            <a:ext cx="9067700" cy="45393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52120" y="1844824"/>
            <a:ext cx="343733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540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41564" y="66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p458</a:t>
            </a:r>
            <a:endParaRPr lang="ko-KR" altLang="en-US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5116" y="227121"/>
            <a:ext cx="7093768" cy="635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96566" y="179496"/>
            <a:ext cx="2772000" cy="400110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8000"/>
                </a:solidFill>
              </a:rPr>
              <a:t>PCR</a:t>
            </a:r>
            <a:r>
              <a:rPr lang="ko-KR" altLang="en-US" sz="2000" b="1" dirty="0">
                <a:solidFill>
                  <a:srgbClr val="008000"/>
                </a:solidFill>
              </a:rPr>
              <a:t>의 원리 및 과정</a:t>
            </a:r>
          </a:p>
        </p:txBody>
      </p:sp>
    </p:spTree>
    <p:extLst>
      <p:ext uri="{BB962C8B-B14F-4D97-AF65-F5344CB8AC3E}">
        <p14:creationId xmlns:p14="http://schemas.microsoft.com/office/powerpoint/2010/main" xmlns="" val="26273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9422"/>
            <a:ext cx="3538832" cy="5137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113" y="19422"/>
            <a:ext cx="4118887" cy="502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>
            <a:off x="107504" y="5259765"/>
            <a:ext cx="892899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39–6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polymerase chain reaction is used to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amplify specific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sequences. Double-stranded DNA is heated to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it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individual strands. These bind two distinct primers that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directed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specific sequences on opposite strands and that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 to be amplified. DNA polymerase extends the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primers in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direction and synthesizes two strands complementary to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two. This cycle is repeated several times, giving an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amplified product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defined length and sequence. Note that the two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primers are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in vast excess.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53471" y="472787"/>
            <a:ext cx="4237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</a:t>
            </a:r>
            <a:r>
              <a:rPr lang="en-US" altLang="ko-KR" sz="32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PCR </a:t>
            </a:r>
            <a:endParaRPr lang="ko-KR" altLang="en-US" sz="3200" b="1" dirty="0">
              <a:solidFill>
                <a:srgbClr val="008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5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429" y="1772816"/>
            <a:ext cx="886314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9512" y="1772816"/>
            <a:ext cx="1224136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44991" y="3933056"/>
            <a:ext cx="576064" cy="32400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0510" y="4351687"/>
            <a:ext cx="1821210" cy="32400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429397" y="4228481"/>
            <a:ext cx="26642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6773" y="609329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p459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587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075" y="311919"/>
            <a:ext cx="8864054" cy="1152327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9852" y="1798014"/>
            <a:ext cx="4959350" cy="6762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819425" y="2330273"/>
            <a:ext cx="1080120" cy="28803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69852" y="249917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 rot="20652043">
            <a:off x="2697570" y="2425327"/>
            <a:ext cx="16097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Reverse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1075" y="2916233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8000"/>
                </a:solidFill>
                <a:latin typeface="바탕"/>
                <a:ea typeface="바탕"/>
                <a:cs typeface="Arial" panose="020B0604020202020204" pitchFamily="34" charset="0"/>
              </a:rPr>
              <a:t>※ </a:t>
            </a:r>
            <a:r>
              <a:rPr lang="en-US" altLang="ko-KR" sz="1600" b="1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en-US" altLang="ko-KR" sz="16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single-stranded DNA molecule that is complementary </a:t>
            </a:r>
            <a:r>
              <a:rPr lang="en-US" altLang="ko-KR" sz="16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an </a:t>
            </a:r>
            <a:r>
              <a:rPr lang="en-US" altLang="ko-KR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mRNA molecule </a:t>
            </a:r>
            <a:endParaRPr lang="en-US" altLang="ko-KR" sz="1600" dirty="0" smtClean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ko-KR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synthesized from it by the action </a:t>
            </a:r>
            <a:r>
              <a:rPr lang="en-US" altLang="ko-KR" sz="16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reverse transcriptase / intron</a:t>
            </a:r>
            <a:r>
              <a:rPr lang="ko-KR" altLang="en-US" sz="16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없는 </a:t>
            </a:r>
            <a:r>
              <a:rPr lang="en-US" altLang="ko-KR" sz="16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endParaRPr lang="ko-KR" altLang="en-US" sz="16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-6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928" y="4184987"/>
            <a:ext cx="5417349" cy="2268349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12473" y="4373953"/>
            <a:ext cx="3530336" cy="189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8528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1252791"/>
            <a:ext cx="8928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실험결과</a:t>
            </a:r>
            <a:r>
              <a:rPr lang="en-US" altLang="ko-KR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Hippocampal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Nrf2 levels are increased in LV-Nrf2-treated mice.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93713"/>
            <a:ext cx="4365203" cy="315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51919" y="1985328"/>
            <a:ext cx="3816424" cy="297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4956" y="5157192"/>
            <a:ext cx="83093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lentivirus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이용해 알츠하이머병 모델 쥐에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Nrf2 gene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넣어 줌 →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실험의 목적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넣어준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Nrf2 gene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실제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Nrf2</a:t>
            </a:r>
            <a:r>
              <a:rPr lang="ko-KR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mRNA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로의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transcription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잘 일어났는지 확인 해야 함 →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실험방법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ko-KR" dirty="0" smtClean="0">
                <a:solidFill>
                  <a:srgbClr val="0000FF"/>
                </a:solidFill>
              </a:rPr>
              <a:t>RT-PCR </a:t>
            </a:r>
            <a:r>
              <a:rPr lang="ko-KR" altLang="en-US" dirty="0">
                <a:solidFill>
                  <a:srgbClr val="0000FF"/>
                </a:solidFill>
              </a:rPr>
              <a:t>기법을 </a:t>
            </a:r>
            <a:r>
              <a:rPr lang="ko-KR" altLang="en-US" dirty="0" smtClean="0">
                <a:solidFill>
                  <a:srgbClr val="0000FF"/>
                </a:solidFill>
              </a:rPr>
              <a:t>이용해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Nrf2</a:t>
            </a:r>
            <a:r>
              <a:rPr lang="ko-KR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mRNA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측정 할 수 있음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 과정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</a:t>
            </a:r>
            <a:r>
              <a:rPr lang="en-US" altLang="ko-KR" dirty="0" smtClean="0">
                <a:solidFill>
                  <a:srgbClr val="0000FF"/>
                </a:solidFill>
              </a:rPr>
              <a:t>Nrf2</a:t>
            </a:r>
            <a:r>
              <a:rPr lang="ko-KR" altLang="en-US" dirty="0" smtClean="0">
                <a:solidFill>
                  <a:srgbClr val="0000FF"/>
                </a:solidFill>
              </a:rPr>
              <a:t>의 </a:t>
            </a:r>
            <a:r>
              <a:rPr lang="en-US" altLang="ko-KR" dirty="0" smtClean="0">
                <a:solidFill>
                  <a:srgbClr val="0000FF"/>
                </a:solidFill>
              </a:rPr>
              <a:t>RNA</a:t>
            </a:r>
            <a:r>
              <a:rPr lang="ko-KR" altLang="en-US" dirty="0" smtClean="0">
                <a:solidFill>
                  <a:srgbClr val="0000FF"/>
                </a:solidFill>
              </a:rPr>
              <a:t>를 뇌에서 분리 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②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Nrf2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ko-KR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얻음 → ③ 증폭 및 정량화 </a:t>
            </a:r>
            <a:r>
              <a:rPr lang="en-US" altLang="ko-KR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(Amplification and Quantification)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88731" y="1985328"/>
            <a:ext cx="1043940" cy="36933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RT-PCR</a:t>
            </a:r>
            <a:endParaRPr lang="ko-KR" altLang="en-US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50" y="374580"/>
            <a:ext cx="7145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2400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</a:t>
            </a:r>
            <a:r>
              <a:rPr lang="en-US" altLang="ko-KR" sz="2400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Quantification of mRNA level using RT-PCR</a:t>
            </a:r>
            <a:endParaRPr lang="ko-KR" altLang="en-US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22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69" y="404224"/>
            <a:ext cx="6137074" cy="626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30827" y="13987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39-4</a:t>
            </a:r>
            <a:endParaRPr lang="ko-KR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88671" y="49171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PCR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euro-bio-net.net/network/images/ArticleImages/intronC14MAXRTPCR_PreMix/rt-pcr%20premix-01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1556792"/>
            <a:ext cx="2775076" cy="108012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3397772" y="2463918"/>
            <a:ext cx="857927" cy="3170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30" b="1" dirty="0" smtClean="0"/>
              <a:t>Polyacrylamide</a:t>
            </a:r>
          </a:p>
          <a:p>
            <a:pPr algn="ctr"/>
            <a:r>
              <a:rPr lang="en-US" altLang="ko-KR" sz="730" b="1" dirty="0" smtClean="0"/>
              <a:t> </a:t>
            </a:r>
            <a:r>
              <a:rPr lang="en-US" altLang="ko-KR" sz="730" b="1" dirty="0"/>
              <a:t>gels </a:t>
            </a:r>
            <a:endParaRPr lang="ko-KR" altLang="en-US" sz="730" b="1" dirty="0"/>
          </a:p>
        </p:txBody>
      </p:sp>
      <p:sp>
        <p:nvSpPr>
          <p:cNvPr id="7" name="직사각형 6"/>
          <p:cNvSpPr/>
          <p:nvPr/>
        </p:nvSpPr>
        <p:spPr>
          <a:xfrm>
            <a:off x="486594" y="2387213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err="1"/>
              <a:t>Agarose</a:t>
            </a:r>
            <a:r>
              <a:rPr lang="en-US" altLang="ko-KR" sz="900" b="1" dirty="0"/>
              <a:t> </a:t>
            </a:r>
            <a:endParaRPr lang="en-US" altLang="ko-KR" sz="900" b="1" dirty="0" smtClean="0"/>
          </a:p>
          <a:p>
            <a:pPr algn="ctr"/>
            <a:r>
              <a:rPr lang="en-US" altLang="ko-KR" sz="900" b="1" dirty="0" smtClean="0"/>
              <a:t>gel</a:t>
            </a:r>
            <a:endParaRPr lang="ko-KR" altLang="en-US" sz="900" b="1" dirty="0"/>
          </a:p>
        </p:txBody>
      </p:sp>
      <p:sp>
        <p:nvSpPr>
          <p:cNvPr id="8" name="직사각형 7"/>
          <p:cNvSpPr/>
          <p:nvPr/>
        </p:nvSpPr>
        <p:spPr>
          <a:xfrm rot="1614199">
            <a:off x="6922074" y="3747114"/>
            <a:ext cx="201385" cy="330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3251052">
            <a:off x="7219186" y="3793777"/>
            <a:ext cx="108000" cy="330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1614199">
            <a:off x="7074474" y="3899514"/>
            <a:ext cx="201385" cy="330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rot="3251052">
            <a:off x="7371586" y="3946177"/>
            <a:ext cx="108000" cy="330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33027" y="507454"/>
            <a:ext cx="1304925" cy="104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8821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9612" y="2282726"/>
            <a:ext cx="69847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</a:t>
            </a:r>
            <a:r>
              <a:rPr lang="en-US" altLang="ko-KR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 (Sanger method)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https://www.youtube.com/watch?v=nudG0r9zL2M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PCR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https://www.youtube.com/watch?v=iQsu3Kz9NYo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87170" y="62068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solidFill>
                  <a:srgbClr val="008000"/>
                </a:solidFill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xmlns="" val="32194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PCR</a:t>
            </a:r>
            <a:r>
              <a:rPr lang="ko-KR" altLang="en-US" dirty="0" smtClean="0"/>
              <a:t> 반응과정</a:t>
            </a:r>
            <a:endParaRPr lang="ko-KR" altLang="en-US" dirty="0"/>
          </a:p>
        </p:txBody>
      </p:sp>
      <p:pic>
        <p:nvPicPr>
          <p:cNvPr id="10" name="그림 7" descr="Untitled-1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283" y="1724029"/>
            <a:ext cx="4073433" cy="404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04800" y="6742113"/>
            <a:ext cx="8534400" cy="0"/>
          </a:xfrm>
          <a:prstGeom prst="line">
            <a:avLst/>
          </a:prstGeom>
          <a:noFill/>
          <a:ln w="254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04800" y="184150"/>
            <a:ext cx="8534400" cy="425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b="1" i="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+mj-cs"/>
              </a:rPr>
              <a:t>반응조건</a:t>
            </a:r>
            <a:endParaRPr lang="en-US" altLang="ko-KR" b="1" i="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304800" y="685800"/>
            <a:ext cx="7291388" cy="6350"/>
          </a:xfrm>
          <a:prstGeom prst="line">
            <a:avLst/>
          </a:prstGeom>
          <a:noFill/>
          <a:ln w="508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125" name="TextBox 9"/>
          <p:cNvSpPr txBox="1">
            <a:spLocks noChangeArrowheads="1"/>
          </p:cNvSpPr>
          <p:nvPr/>
        </p:nvSpPr>
        <p:spPr bwMode="auto">
          <a:xfrm>
            <a:off x="250825" y="836712"/>
            <a:ext cx="8569325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50000"/>
              </a:lnSpc>
            </a:pPr>
            <a:r>
              <a:rPr lang="en-US" altLang="ko-KR" sz="1400" b="1" i="0" dirty="0">
                <a:latin typeface="+mn-ea"/>
              </a:rPr>
              <a:t># </a:t>
            </a:r>
            <a:r>
              <a:rPr lang="ko-KR" altLang="en-US" sz="1400" b="1" i="0" dirty="0">
                <a:latin typeface="+mn-ea"/>
              </a:rPr>
              <a:t>증폭될 </a:t>
            </a:r>
            <a:r>
              <a:rPr lang="en-US" altLang="ko-KR" sz="1400" b="1" i="0" dirty="0">
                <a:latin typeface="+mn-ea"/>
              </a:rPr>
              <a:t>DNA</a:t>
            </a:r>
            <a:r>
              <a:rPr lang="ko-KR" altLang="en-US" sz="1400" b="1" i="0" dirty="0">
                <a:latin typeface="+mn-ea"/>
              </a:rPr>
              <a:t>와 프라이머에 의존하여 반응 온도와 시간이 결정되며</a:t>
            </a:r>
            <a:r>
              <a:rPr lang="en-US" altLang="ko-KR" sz="1400" b="1" i="0" dirty="0">
                <a:latin typeface="+mn-ea"/>
              </a:rPr>
              <a:t>, </a:t>
            </a:r>
            <a:r>
              <a:rPr lang="ko-KR" altLang="en-US" sz="1400" b="1" i="0" dirty="0">
                <a:latin typeface="+mn-ea"/>
              </a:rPr>
              <a:t>가장 중요한 것은 </a:t>
            </a:r>
            <a:r>
              <a:rPr lang="ko-KR" altLang="en-US" sz="1400" b="1" i="0" dirty="0" err="1">
                <a:latin typeface="+mn-ea"/>
              </a:rPr>
              <a:t>프라이머</a:t>
            </a:r>
            <a:r>
              <a:rPr lang="ko-KR" altLang="en-US" sz="1400" b="1" i="0" dirty="0">
                <a:latin typeface="+mn-ea"/>
              </a:rPr>
              <a:t> 설계와 결합온도를 결정하는 것이다</a:t>
            </a:r>
            <a:r>
              <a:rPr lang="en-US" altLang="ko-KR" sz="1400" b="1" i="0" dirty="0" smtClean="0">
                <a:latin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endParaRPr lang="en-US" altLang="ko-KR" sz="1400" b="1" i="0" dirty="0">
              <a:latin typeface="+mn-ea"/>
            </a:endParaRPr>
          </a:p>
          <a:p>
            <a:pPr marL="180975" indent="-180975">
              <a:lnSpc>
                <a:spcPct val="150000"/>
              </a:lnSpc>
            </a:pPr>
            <a:r>
              <a:rPr lang="en-US" altLang="ko-KR" sz="1400" b="1" i="0" dirty="0">
                <a:latin typeface="+mn-ea"/>
              </a:rPr>
              <a:t>(1) DNA </a:t>
            </a:r>
            <a:r>
              <a:rPr lang="ko-KR" altLang="en-US" sz="1400" b="1" i="0" dirty="0">
                <a:latin typeface="+mn-ea"/>
              </a:rPr>
              <a:t>변성</a:t>
            </a:r>
            <a:r>
              <a:rPr lang="en-US" altLang="ko-KR" sz="1400" b="1" i="0" dirty="0">
                <a:latin typeface="+mn-ea"/>
              </a:rPr>
              <a:t>(</a:t>
            </a:r>
            <a:r>
              <a:rPr lang="en-US" altLang="ko-KR" sz="1400" b="1" i="0" dirty="0" err="1">
                <a:latin typeface="+mn-ea"/>
              </a:rPr>
              <a:t>Denaturation</a:t>
            </a:r>
            <a:r>
              <a:rPr lang="en-US" altLang="ko-KR" sz="1400" b="1" i="0" dirty="0">
                <a:latin typeface="+mn-ea"/>
              </a:rPr>
              <a:t>)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400" b="1" i="0" dirty="0">
                <a:latin typeface="+mn-ea"/>
              </a:rPr>
              <a:t>  일반적으로 두 가닥 </a:t>
            </a:r>
            <a:r>
              <a:rPr lang="en-US" altLang="ko-KR" sz="1400" b="1" i="0" dirty="0">
                <a:latin typeface="+mn-ea"/>
              </a:rPr>
              <a:t>DNA</a:t>
            </a:r>
            <a:r>
              <a:rPr lang="ko-KR" altLang="en-US" sz="1400" b="1" i="0" dirty="0">
                <a:latin typeface="+mn-ea"/>
              </a:rPr>
              <a:t>를 </a:t>
            </a:r>
            <a:r>
              <a:rPr lang="en-US" altLang="ko-KR" sz="1400" b="1" i="0" dirty="0">
                <a:latin typeface="+mn-ea"/>
              </a:rPr>
              <a:t>94℃</a:t>
            </a:r>
            <a:r>
              <a:rPr lang="ko-KR" altLang="en-US" sz="1400" b="1" i="0" dirty="0">
                <a:latin typeface="+mn-ea"/>
              </a:rPr>
              <a:t>에서 </a:t>
            </a:r>
            <a:r>
              <a:rPr lang="en-US" altLang="ko-KR" sz="1400" b="1" i="0" dirty="0">
                <a:latin typeface="+mn-ea"/>
              </a:rPr>
              <a:t>15~30</a:t>
            </a:r>
            <a:r>
              <a:rPr lang="ko-KR" altLang="en-US" sz="1400" b="1" i="0" dirty="0">
                <a:latin typeface="+mn-ea"/>
              </a:rPr>
              <a:t>초간 처리하여 각각 </a:t>
            </a:r>
            <a:r>
              <a:rPr lang="ko-KR" altLang="en-US" sz="1400" b="1" i="0" dirty="0" err="1">
                <a:latin typeface="+mn-ea"/>
              </a:rPr>
              <a:t>한가닥</a:t>
            </a:r>
            <a:r>
              <a:rPr lang="ko-KR" altLang="en-US" sz="1400" b="1" i="0" dirty="0">
                <a:latin typeface="+mn-ea"/>
              </a:rPr>
              <a:t> </a:t>
            </a:r>
            <a:r>
              <a:rPr lang="en-US" altLang="ko-KR" sz="1400" b="1" i="0" dirty="0">
                <a:latin typeface="+mn-ea"/>
              </a:rPr>
              <a:t>DNA</a:t>
            </a:r>
            <a:r>
              <a:rPr lang="ko-KR" altLang="en-US" sz="1400" b="1" i="0" dirty="0">
                <a:latin typeface="+mn-ea"/>
              </a:rPr>
              <a:t>로 분리시킨다</a:t>
            </a:r>
            <a:r>
              <a:rPr lang="en-US" altLang="ko-KR" sz="1400" b="1" i="0" dirty="0">
                <a:latin typeface="+mn-ea"/>
              </a:rPr>
              <a:t>. </a:t>
            </a:r>
            <a:r>
              <a:rPr lang="ko-KR" altLang="en-US" sz="1400" b="1" i="0" dirty="0">
                <a:latin typeface="+mn-ea"/>
              </a:rPr>
              <a:t>너무 온도를 높이거나 처리시간을 지나치게 늘리면 내열성 </a:t>
            </a:r>
            <a:r>
              <a:rPr lang="en-US" altLang="ko-KR" sz="1400" b="1" i="0" dirty="0">
                <a:latin typeface="+mn-ea"/>
              </a:rPr>
              <a:t>DNA polymerase</a:t>
            </a:r>
            <a:r>
              <a:rPr lang="ko-KR" altLang="en-US" sz="1400" b="1" i="0" dirty="0">
                <a:latin typeface="+mn-ea"/>
              </a:rPr>
              <a:t>라 해도 활성을 잃게되므로 주의가 필요하다</a:t>
            </a:r>
            <a:r>
              <a:rPr lang="en-US" altLang="ko-KR" sz="1400" b="1" i="0" dirty="0">
                <a:latin typeface="+mn-ea"/>
              </a:rPr>
              <a:t>.</a:t>
            </a:r>
            <a:r>
              <a:rPr lang="ko-KR" altLang="en-US" sz="1400" b="1" i="0" dirty="0">
                <a:latin typeface="+mn-ea"/>
              </a:rPr>
              <a:t> 첫 번째 주기</a:t>
            </a:r>
            <a:r>
              <a:rPr lang="en-US" altLang="ko-KR" sz="1400" b="1" i="0" dirty="0">
                <a:latin typeface="+mn-ea"/>
              </a:rPr>
              <a:t>(cycle)</a:t>
            </a:r>
            <a:r>
              <a:rPr lang="ko-KR" altLang="en-US" sz="1400" b="1" i="0" dirty="0">
                <a:latin typeface="+mn-ea"/>
              </a:rPr>
              <a:t>에서는 확실한 변성을 위하여 약 </a:t>
            </a:r>
            <a:r>
              <a:rPr lang="en-US" altLang="ko-KR" sz="1400" b="1" i="0" dirty="0">
                <a:latin typeface="+mn-ea"/>
              </a:rPr>
              <a:t>5</a:t>
            </a:r>
            <a:r>
              <a:rPr lang="ko-KR" altLang="en-US" sz="1400" b="1" i="0" dirty="0">
                <a:latin typeface="+mn-ea"/>
              </a:rPr>
              <a:t>분간 지속시킨다</a:t>
            </a:r>
            <a:r>
              <a:rPr lang="en-US" altLang="ko-KR" sz="1400" b="1" i="0" dirty="0" smtClean="0">
                <a:latin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endParaRPr lang="en-US" altLang="ko-KR" sz="1400" b="1" i="0" dirty="0">
              <a:latin typeface="+mn-ea"/>
            </a:endParaRPr>
          </a:p>
          <a:p>
            <a:pPr marL="180975" indent="-180975">
              <a:lnSpc>
                <a:spcPct val="150000"/>
              </a:lnSpc>
            </a:pPr>
            <a:r>
              <a:rPr lang="en-US" altLang="ko-KR" sz="1400" b="1" i="0" dirty="0">
                <a:latin typeface="+mn-ea"/>
              </a:rPr>
              <a:t>(2) Primer</a:t>
            </a:r>
            <a:r>
              <a:rPr lang="ko-KR" altLang="en-US" sz="1400" b="1" i="0" dirty="0">
                <a:latin typeface="+mn-ea"/>
              </a:rPr>
              <a:t>의 </a:t>
            </a:r>
            <a:r>
              <a:rPr lang="en-US" altLang="ko-KR" sz="1400" b="1" i="0" dirty="0">
                <a:latin typeface="+mn-ea"/>
              </a:rPr>
              <a:t>Annealing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400" b="1" i="0" dirty="0">
                <a:latin typeface="+mn-ea"/>
              </a:rPr>
              <a:t>  열처리로 한 가닥으로 변성한 </a:t>
            </a:r>
            <a:r>
              <a:rPr lang="en-US" altLang="ko-KR" sz="1400" b="1" i="0" dirty="0">
                <a:latin typeface="+mn-ea"/>
              </a:rPr>
              <a:t>DNA</a:t>
            </a:r>
            <a:r>
              <a:rPr lang="ko-KR" altLang="en-US" sz="1400" b="1" i="0" dirty="0">
                <a:latin typeface="+mn-ea"/>
              </a:rPr>
              <a:t>와 </a:t>
            </a:r>
            <a:r>
              <a:rPr lang="en-US" altLang="ko-KR" sz="1400" b="1" i="0" dirty="0">
                <a:latin typeface="+mn-ea"/>
              </a:rPr>
              <a:t>primer</a:t>
            </a:r>
            <a:r>
              <a:rPr lang="ko-KR" altLang="en-US" sz="1400" b="1" i="0" dirty="0">
                <a:latin typeface="+mn-ea"/>
              </a:rPr>
              <a:t>를 공존시킨 후 온도를 낮추면 </a:t>
            </a:r>
            <a:r>
              <a:rPr lang="en-US" altLang="ko-KR" sz="1400" b="1" i="0" dirty="0">
                <a:latin typeface="+mn-ea"/>
              </a:rPr>
              <a:t>2</a:t>
            </a:r>
            <a:r>
              <a:rPr lang="ko-KR" altLang="en-US" sz="1400" b="1" i="0" dirty="0">
                <a:latin typeface="+mn-ea"/>
              </a:rPr>
              <a:t>종류의 </a:t>
            </a:r>
            <a:r>
              <a:rPr lang="en-US" altLang="ko-KR" sz="1400" b="1" i="0" dirty="0">
                <a:latin typeface="+mn-ea"/>
              </a:rPr>
              <a:t>primer</a:t>
            </a:r>
            <a:r>
              <a:rPr lang="ko-KR" altLang="en-US" sz="1400" b="1" i="0" dirty="0">
                <a:latin typeface="+mn-ea"/>
              </a:rPr>
              <a:t>는 각각 상보적인 한가닥 주형 </a:t>
            </a:r>
            <a:r>
              <a:rPr lang="en-US" altLang="ko-KR" sz="1400" b="1" i="0" dirty="0">
                <a:latin typeface="+mn-ea"/>
              </a:rPr>
              <a:t>DNA</a:t>
            </a:r>
            <a:r>
              <a:rPr lang="ko-KR" altLang="en-US" sz="1400" b="1" i="0" dirty="0">
                <a:latin typeface="+mn-ea"/>
              </a:rPr>
              <a:t>에 </a:t>
            </a:r>
            <a:r>
              <a:rPr lang="en-US" altLang="ko-KR" sz="1400" b="1" i="0" dirty="0">
                <a:latin typeface="+mn-ea"/>
              </a:rPr>
              <a:t>annealing</a:t>
            </a:r>
            <a:r>
              <a:rPr lang="ko-KR" altLang="en-US" sz="1400" b="1" i="0" dirty="0">
                <a:latin typeface="+mn-ea"/>
              </a:rPr>
              <a:t>한다</a:t>
            </a:r>
            <a:r>
              <a:rPr lang="en-US" altLang="ko-KR" sz="1400" b="1" i="0" dirty="0">
                <a:latin typeface="+mn-ea"/>
              </a:rPr>
              <a:t>. Annealing</a:t>
            </a:r>
            <a:r>
              <a:rPr lang="ko-KR" altLang="en-US" sz="1400" b="1" i="0" dirty="0">
                <a:latin typeface="+mn-ea"/>
              </a:rPr>
              <a:t>에 가장 적합한 온도와 시간은 </a:t>
            </a:r>
            <a:r>
              <a:rPr lang="en-US" altLang="ko-KR" sz="1400" b="1" i="0" dirty="0">
                <a:latin typeface="+mn-ea"/>
              </a:rPr>
              <a:t>primer</a:t>
            </a:r>
            <a:r>
              <a:rPr lang="ko-KR" altLang="en-US" sz="1400" b="1" i="0" dirty="0">
                <a:latin typeface="+mn-ea"/>
              </a:rPr>
              <a:t>의 염기배열과 그 길이에 따라 결정되지만 일반적으로 </a:t>
            </a:r>
            <a:r>
              <a:rPr lang="en-US" altLang="ko-KR" sz="1400" b="1" i="0" dirty="0">
                <a:latin typeface="+mn-ea"/>
              </a:rPr>
              <a:t>55℃</a:t>
            </a:r>
            <a:r>
              <a:rPr lang="ko-KR" altLang="en-US" sz="1400" b="1" i="0" dirty="0">
                <a:latin typeface="+mn-ea"/>
              </a:rPr>
              <a:t>에서 </a:t>
            </a:r>
            <a:r>
              <a:rPr lang="en-US" altLang="ko-KR" sz="1400" b="1" i="0" dirty="0">
                <a:latin typeface="+mn-ea"/>
              </a:rPr>
              <a:t>30</a:t>
            </a:r>
            <a:r>
              <a:rPr lang="ko-KR" altLang="en-US" sz="1400" b="1" i="0" dirty="0">
                <a:latin typeface="+mn-ea"/>
              </a:rPr>
              <a:t>초</a:t>
            </a:r>
            <a:r>
              <a:rPr lang="en-US" altLang="ko-KR" sz="1400" b="1" i="0" dirty="0">
                <a:latin typeface="+mn-ea"/>
              </a:rPr>
              <a:t>~1</a:t>
            </a:r>
            <a:r>
              <a:rPr lang="ko-KR" altLang="en-US" sz="1400" b="1" i="0" dirty="0">
                <a:latin typeface="+mn-ea"/>
              </a:rPr>
              <a:t>분간 </a:t>
            </a:r>
            <a:r>
              <a:rPr lang="en-US" altLang="ko-KR" sz="1400" b="1" i="0" dirty="0">
                <a:latin typeface="+mn-ea"/>
              </a:rPr>
              <a:t>annealing</a:t>
            </a:r>
            <a:r>
              <a:rPr lang="ko-KR" altLang="en-US" sz="1400" b="1" i="0" dirty="0">
                <a:latin typeface="+mn-ea"/>
              </a:rPr>
              <a:t>한다</a:t>
            </a:r>
            <a:r>
              <a:rPr lang="en-US" altLang="ko-KR" sz="1400" b="1" i="0" dirty="0">
                <a:latin typeface="+mn-ea"/>
              </a:rPr>
              <a:t>. </a:t>
            </a:r>
            <a:r>
              <a:rPr lang="ko-KR" altLang="en-US" sz="1400" b="1" i="0" dirty="0">
                <a:latin typeface="+mn-ea"/>
              </a:rPr>
              <a:t>일반적으로 </a:t>
            </a:r>
            <a:r>
              <a:rPr lang="en-US" altLang="ko-KR" sz="1400" b="1" i="0" dirty="0">
                <a:latin typeface="+mn-ea"/>
              </a:rPr>
              <a:t>G-C content </a:t>
            </a:r>
            <a:r>
              <a:rPr lang="ko-KR" altLang="en-US" sz="1400" b="1" i="0" dirty="0">
                <a:latin typeface="+mn-ea"/>
              </a:rPr>
              <a:t>가 </a:t>
            </a:r>
            <a:r>
              <a:rPr lang="en-US" altLang="ko-KR" sz="1400" b="1" i="0" dirty="0">
                <a:latin typeface="+mn-ea"/>
              </a:rPr>
              <a:t>50%</a:t>
            </a:r>
            <a:r>
              <a:rPr lang="ko-KR" altLang="en-US" sz="1400" b="1" i="0" dirty="0">
                <a:latin typeface="+mn-ea"/>
              </a:rPr>
              <a:t>가 되는 </a:t>
            </a:r>
            <a:r>
              <a:rPr lang="en-US" altLang="ko-KR" sz="1400" b="1" i="0" dirty="0">
                <a:latin typeface="+mn-ea"/>
              </a:rPr>
              <a:t>primer </a:t>
            </a:r>
            <a:r>
              <a:rPr lang="ko-KR" altLang="en-US" sz="1400" b="1" i="0" dirty="0">
                <a:latin typeface="+mn-ea"/>
              </a:rPr>
              <a:t>쌍을 이용하는 것이 바람직하다</a:t>
            </a:r>
            <a:r>
              <a:rPr lang="en-US" altLang="ko-KR" sz="1400" b="1" i="0" dirty="0">
                <a:latin typeface="+mn-ea"/>
              </a:rPr>
              <a:t>. Annealing </a:t>
            </a:r>
            <a:r>
              <a:rPr lang="ko-KR" altLang="en-US" sz="1400" b="1" i="0" dirty="0">
                <a:latin typeface="+mn-ea"/>
              </a:rPr>
              <a:t>온도를 높이면 </a:t>
            </a:r>
            <a:r>
              <a:rPr lang="en-US" altLang="ko-KR" sz="1400" b="1" i="0" dirty="0">
                <a:latin typeface="+mn-ea"/>
              </a:rPr>
              <a:t>primer-</a:t>
            </a:r>
            <a:r>
              <a:rPr lang="ko-KR" altLang="en-US" sz="1400" b="1" i="0" dirty="0">
                <a:latin typeface="+mn-ea"/>
              </a:rPr>
              <a:t>주형 </a:t>
            </a:r>
            <a:r>
              <a:rPr lang="en-US" altLang="ko-KR" sz="1400" b="1" i="0" dirty="0">
                <a:latin typeface="+mn-ea"/>
              </a:rPr>
              <a:t>DNA</a:t>
            </a:r>
            <a:r>
              <a:rPr lang="ko-KR" altLang="en-US" sz="1400" b="1" i="0" dirty="0">
                <a:latin typeface="+mn-ea"/>
              </a:rPr>
              <a:t>의 </a:t>
            </a:r>
            <a:r>
              <a:rPr lang="en-US" altLang="ko-KR" sz="1400" b="1" i="0" dirty="0">
                <a:latin typeface="+mn-ea"/>
              </a:rPr>
              <a:t>mismatch</a:t>
            </a:r>
            <a:r>
              <a:rPr lang="ko-KR" altLang="en-US" sz="1400" b="1" i="0" dirty="0">
                <a:latin typeface="+mn-ea"/>
              </a:rPr>
              <a:t>가 감소되어 반응 특이성이 높아진다</a:t>
            </a:r>
            <a:r>
              <a:rPr lang="en-US" altLang="ko-KR" sz="1400" b="1" i="0" dirty="0">
                <a:latin typeface="+mn-ea"/>
              </a:rPr>
              <a:t>. </a:t>
            </a:r>
            <a:r>
              <a:rPr lang="ko-KR" altLang="en-US" sz="1400" b="1" i="0" dirty="0">
                <a:latin typeface="+mn-ea"/>
              </a:rPr>
              <a:t>그러나 혼합 </a:t>
            </a:r>
            <a:r>
              <a:rPr lang="en-US" altLang="ko-KR" sz="1400" b="1" i="0" dirty="0">
                <a:latin typeface="+mn-ea"/>
              </a:rPr>
              <a:t>primer </a:t>
            </a:r>
            <a:r>
              <a:rPr lang="ko-KR" altLang="en-US" sz="1400" b="1" i="0" dirty="0">
                <a:latin typeface="+mn-ea"/>
              </a:rPr>
              <a:t>또는 </a:t>
            </a:r>
            <a:r>
              <a:rPr lang="en-US" altLang="ko-KR" sz="1400" b="1" i="0" dirty="0">
                <a:latin typeface="+mn-ea"/>
              </a:rPr>
              <a:t>mismatch</a:t>
            </a:r>
            <a:r>
              <a:rPr lang="ko-KR" altLang="en-US" sz="1400" b="1" i="0" dirty="0">
                <a:latin typeface="+mn-ea"/>
              </a:rPr>
              <a:t>를 갖는 </a:t>
            </a:r>
            <a:r>
              <a:rPr lang="en-US" altLang="ko-KR" sz="1400" b="1" i="0" dirty="0">
                <a:latin typeface="+mn-ea"/>
              </a:rPr>
              <a:t>primer</a:t>
            </a:r>
            <a:r>
              <a:rPr lang="ko-KR" altLang="en-US" sz="1400" b="1" i="0" dirty="0">
                <a:latin typeface="+mn-ea"/>
              </a:rPr>
              <a:t>를 사용할 경우는 </a:t>
            </a:r>
            <a:r>
              <a:rPr lang="en-US" altLang="ko-KR" sz="1400" b="1" i="0" dirty="0">
                <a:latin typeface="+mn-ea"/>
              </a:rPr>
              <a:t>37~45℃</a:t>
            </a:r>
            <a:r>
              <a:rPr lang="ko-KR" altLang="en-US" sz="1400" b="1" i="0" dirty="0">
                <a:latin typeface="+mn-ea"/>
              </a:rPr>
              <a:t>로 </a:t>
            </a:r>
            <a:r>
              <a:rPr lang="en-US" altLang="ko-KR" sz="1400" b="1" i="0" dirty="0">
                <a:latin typeface="+mn-ea"/>
              </a:rPr>
              <a:t>annealing </a:t>
            </a:r>
            <a:r>
              <a:rPr lang="ko-KR" altLang="en-US" sz="1400" b="1" i="0" dirty="0">
                <a:latin typeface="+mn-ea"/>
              </a:rPr>
              <a:t>온도를 낮출 필요가 있다</a:t>
            </a:r>
            <a:r>
              <a:rPr lang="en-US" altLang="ko-KR" sz="1400" b="1" i="0" dirty="0">
                <a:latin typeface="+mn-ea"/>
              </a:rPr>
              <a:t>. </a:t>
            </a:r>
            <a:r>
              <a:rPr lang="ko-KR" altLang="en-US" sz="1400" b="1" i="0" dirty="0">
                <a:latin typeface="+mn-ea"/>
              </a:rPr>
              <a:t>이 단계에서 </a:t>
            </a:r>
            <a:r>
              <a:rPr lang="en-US" altLang="ko-KR" sz="1400" b="1" i="0" dirty="0">
                <a:latin typeface="+mn-ea"/>
              </a:rPr>
              <a:t>primer</a:t>
            </a:r>
            <a:r>
              <a:rPr lang="ko-KR" altLang="en-US" sz="1400" b="1" i="0" dirty="0">
                <a:latin typeface="+mn-ea"/>
              </a:rPr>
              <a:t>의 </a:t>
            </a:r>
            <a:r>
              <a:rPr lang="en-US" altLang="ko-KR" sz="1400" b="1" i="0" dirty="0">
                <a:latin typeface="+mn-ea"/>
              </a:rPr>
              <a:t>5'→3'</a:t>
            </a:r>
            <a:r>
              <a:rPr lang="ko-KR" altLang="en-US" sz="1400" b="1" i="0" dirty="0">
                <a:latin typeface="+mn-ea"/>
              </a:rPr>
              <a:t>방향으로 </a:t>
            </a:r>
            <a:r>
              <a:rPr lang="en-US" altLang="ko-KR" sz="1400" b="1" i="0" dirty="0">
                <a:latin typeface="+mn-ea"/>
              </a:rPr>
              <a:t>DNA</a:t>
            </a:r>
            <a:r>
              <a:rPr lang="ko-KR" altLang="en-US" sz="1400" b="1" i="0" dirty="0">
                <a:latin typeface="+mn-ea"/>
              </a:rPr>
              <a:t>의 합성이 시작된다</a:t>
            </a:r>
            <a:r>
              <a:rPr lang="en-US" altLang="ko-KR" sz="1400" b="1" i="0" dirty="0">
                <a:latin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304800" y="685800"/>
            <a:ext cx="8534400" cy="0"/>
          </a:xfrm>
          <a:prstGeom prst="line">
            <a:avLst/>
          </a:prstGeom>
          <a:noFill/>
          <a:ln w="508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accent5">
                <a:lumMod val="50000"/>
                <a:alpha val="74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148" name="TextBox 9"/>
          <p:cNvSpPr txBox="1">
            <a:spLocks noChangeArrowheads="1"/>
          </p:cNvSpPr>
          <p:nvPr/>
        </p:nvSpPr>
        <p:spPr bwMode="auto">
          <a:xfrm>
            <a:off x="323850" y="977330"/>
            <a:ext cx="8424863" cy="425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400" b="1" i="0" dirty="0">
                <a:latin typeface="+mn-ea"/>
              </a:rPr>
              <a:t>(3) </a:t>
            </a:r>
            <a:r>
              <a:rPr lang="ko-KR" altLang="en-US" sz="1400" b="1" i="0" dirty="0">
                <a:latin typeface="+mn-ea"/>
              </a:rPr>
              <a:t>신장반응</a:t>
            </a:r>
            <a:r>
              <a:rPr lang="en-US" altLang="ko-KR" sz="1400" b="1" i="0" dirty="0">
                <a:latin typeface="+mn-ea"/>
              </a:rPr>
              <a:t>(Extension)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i="0" dirty="0">
                <a:latin typeface="+mn-ea"/>
              </a:rPr>
              <a:t>    4</a:t>
            </a:r>
            <a:r>
              <a:rPr lang="ko-KR" altLang="en-US" sz="1400" b="1" i="0" dirty="0">
                <a:latin typeface="+mn-ea"/>
              </a:rPr>
              <a:t>종류의 기질</a:t>
            </a:r>
            <a:r>
              <a:rPr lang="en-US" altLang="ko-KR" sz="1400" b="1" i="0" dirty="0">
                <a:latin typeface="+mn-ea"/>
              </a:rPr>
              <a:t>(</a:t>
            </a:r>
            <a:r>
              <a:rPr lang="en-US" altLang="ko-KR" sz="1400" b="1" i="0" dirty="0" err="1">
                <a:latin typeface="+mn-ea"/>
              </a:rPr>
              <a:t>dNTP</a:t>
            </a:r>
            <a:r>
              <a:rPr lang="en-US" altLang="ko-KR" sz="1400" b="1" i="0" dirty="0">
                <a:latin typeface="+mn-ea"/>
              </a:rPr>
              <a:t>)</a:t>
            </a:r>
            <a:r>
              <a:rPr lang="ko-KR" altLang="en-US" sz="1400" b="1" i="0" dirty="0">
                <a:latin typeface="+mn-ea"/>
              </a:rPr>
              <a:t>이 공존하는 상태에서</a:t>
            </a:r>
            <a:r>
              <a:rPr lang="en-US" altLang="ko-KR" sz="1400" b="1" i="0" dirty="0">
                <a:latin typeface="+mn-ea"/>
              </a:rPr>
              <a:t>, DNA polymerase</a:t>
            </a:r>
            <a:r>
              <a:rPr lang="ko-KR" altLang="en-US" sz="1400" b="1" i="0" dirty="0">
                <a:latin typeface="+mn-ea"/>
              </a:rPr>
              <a:t>를 작용시켜 </a:t>
            </a:r>
            <a:r>
              <a:rPr lang="en-US" altLang="ko-KR" sz="1400" b="1" i="0" dirty="0">
                <a:latin typeface="+mn-ea"/>
              </a:rPr>
              <a:t>primer</a:t>
            </a:r>
            <a:r>
              <a:rPr lang="ko-KR" altLang="en-US" sz="1400" b="1" i="0" dirty="0">
                <a:latin typeface="+mn-ea"/>
              </a:rPr>
              <a:t>를 신장시킨다</a:t>
            </a:r>
            <a:r>
              <a:rPr lang="en-US" altLang="ko-KR" sz="1400" b="1" i="0" dirty="0">
                <a:latin typeface="+mn-ea"/>
              </a:rPr>
              <a:t>. </a:t>
            </a:r>
            <a:r>
              <a:rPr lang="ko-KR" altLang="en-US" sz="1400" b="1" i="0" dirty="0">
                <a:latin typeface="+mn-ea"/>
              </a:rPr>
              <a:t>신장반응에 필요한 시간은 주형 </a:t>
            </a:r>
            <a:r>
              <a:rPr lang="en-US" altLang="ko-KR" sz="1400" b="1" i="0" dirty="0">
                <a:latin typeface="+mn-ea"/>
              </a:rPr>
              <a:t>DNA</a:t>
            </a:r>
            <a:r>
              <a:rPr lang="ko-KR" altLang="en-US" sz="1400" b="1" i="0" dirty="0">
                <a:latin typeface="+mn-ea"/>
              </a:rPr>
              <a:t>의 농도</a:t>
            </a:r>
            <a:r>
              <a:rPr lang="en-US" altLang="ko-KR" sz="1400" b="1" i="0" dirty="0">
                <a:latin typeface="+mn-ea"/>
              </a:rPr>
              <a:t>, </a:t>
            </a:r>
            <a:r>
              <a:rPr lang="ko-KR" altLang="en-US" sz="1400" b="1" i="0" dirty="0">
                <a:latin typeface="+mn-ea"/>
              </a:rPr>
              <a:t>증폭단편의 크기</a:t>
            </a:r>
            <a:r>
              <a:rPr lang="en-US" altLang="ko-KR" sz="1400" b="1" i="0" dirty="0">
                <a:latin typeface="+mn-ea"/>
              </a:rPr>
              <a:t>, </a:t>
            </a:r>
            <a:r>
              <a:rPr lang="ko-KR" altLang="en-US" sz="1400" b="1" i="0" dirty="0">
                <a:latin typeface="+mn-ea"/>
              </a:rPr>
              <a:t>반응온도에 따라 좌우되지만 일반적으로는 </a:t>
            </a:r>
            <a:r>
              <a:rPr lang="en-US" altLang="ko-KR" sz="1400" b="1" i="0" dirty="0" err="1">
                <a:latin typeface="+mn-ea"/>
              </a:rPr>
              <a:t>Thermus</a:t>
            </a:r>
            <a:r>
              <a:rPr lang="en-US" altLang="ko-KR" sz="1400" b="1" i="0" dirty="0">
                <a:latin typeface="+mn-ea"/>
              </a:rPr>
              <a:t> </a:t>
            </a:r>
            <a:r>
              <a:rPr lang="en-US" altLang="ko-KR" sz="1400" b="1" i="0" dirty="0" err="1">
                <a:latin typeface="+mn-ea"/>
              </a:rPr>
              <a:t>aquaticus</a:t>
            </a:r>
            <a:r>
              <a:rPr lang="en-US" altLang="ko-KR" sz="1400" b="1" i="0" dirty="0">
                <a:latin typeface="+mn-ea"/>
              </a:rPr>
              <a:t>(</a:t>
            </a:r>
            <a:r>
              <a:rPr lang="en-US" altLang="ko-KR" sz="1400" b="1" i="0" dirty="0" err="1">
                <a:latin typeface="+mn-ea"/>
              </a:rPr>
              <a:t>Taq</a:t>
            </a:r>
            <a:r>
              <a:rPr lang="en-US" altLang="ko-KR" sz="1400" b="1" i="0" dirty="0">
                <a:latin typeface="+mn-ea"/>
              </a:rPr>
              <a:t>) polymerase</a:t>
            </a:r>
            <a:r>
              <a:rPr lang="ko-KR" altLang="en-US" sz="1400" b="1" i="0" dirty="0">
                <a:latin typeface="+mn-ea"/>
              </a:rPr>
              <a:t>를 사용할 경우 </a:t>
            </a:r>
            <a:r>
              <a:rPr lang="en-US" altLang="ko-KR" sz="1400" b="1" i="0" dirty="0">
                <a:latin typeface="+mn-ea"/>
              </a:rPr>
              <a:t>72℃</a:t>
            </a:r>
            <a:r>
              <a:rPr lang="ko-KR" altLang="en-US" sz="1400" b="1" i="0" dirty="0">
                <a:latin typeface="+mn-ea"/>
              </a:rPr>
              <a:t>에서</a:t>
            </a:r>
            <a:r>
              <a:rPr lang="en-US" altLang="ko-KR" sz="1400" b="1" i="0" dirty="0">
                <a:latin typeface="+mn-ea"/>
              </a:rPr>
              <a:t>30</a:t>
            </a:r>
            <a:r>
              <a:rPr lang="ko-KR" altLang="en-US" sz="1400" b="1" i="0" dirty="0">
                <a:latin typeface="+mn-ea"/>
              </a:rPr>
              <a:t>초</a:t>
            </a:r>
            <a:r>
              <a:rPr lang="en-US" altLang="ko-KR" sz="1400" b="1" i="0" dirty="0">
                <a:latin typeface="+mn-ea"/>
              </a:rPr>
              <a:t>~10</a:t>
            </a:r>
            <a:r>
              <a:rPr lang="ko-KR" altLang="en-US" sz="1400" b="1" i="0" dirty="0">
                <a:latin typeface="+mn-ea"/>
              </a:rPr>
              <a:t>분간</a:t>
            </a:r>
            <a:r>
              <a:rPr lang="en-US" altLang="ko-KR" sz="1400" b="1" i="0" dirty="0">
                <a:latin typeface="+mn-ea"/>
              </a:rPr>
              <a:t>(</a:t>
            </a:r>
            <a:r>
              <a:rPr lang="ko-KR" altLang="en-US" sz="1400" b="1" i="0" dirty="0">
                <a:latin typeface="+mn-ea"/>
              </a:rPr>
              <a:t>증폭크기 약 </a:t>
            </a:r>
            <a:r>
              <a:rPr lang="en-US" altLang="ko-KR" sz="1400" b="1" i="0" dirty="0">
                <a:latin typeface="+mn-ea"/>
              </a:rPr>
              <a:t>10 </a:t>
            </a:r>
            <a:r>
              <a:rPr lang="en-US" altLang="ko-KR" sz="1400" b="1" i="0" dirty="0" err="1">
                <a:latin typeface="+mn-ea"/>
              </a:rPr>
              <a:t>kbp</a:t>
            </a:r>
            <a:r>
              <a:rPr lang="en-US" altLang="ko-KR" sz="1400" b="1" i="0" dirty="0">
                <a:latin typeface="+mn-ea"/>
              </a:rPr>
              <a:t>)</a:t>
            </a:r>
            <a:r>
              <a:rPr lang="ko-KR" altLang="en-US" sz="1400" b="1" i="0" dirty="0">
                <a:latin typeface="+mn-ea"/>
              </a:rPr>
              <a:t>처리한다</a:t>
            </a:r>
            <a:r>
              <a:rPr lang="en-US" altLang="ko-KR" sz="1400" b="1" i="0" dirty="0">
                <a:latin typeface="+mn-ea"/>
              </a:rPr>
              <a:t>. </a:t>
            </a:r>
            <a:r>
              <a:rPr lang="en-US" altLang="ko-KR" sz="1400" b="1" i="0" dirty="0" err="1">
                <a:latin typeface="+mn-ea"/>
              </a:rPr>
              <a:t>Taq</a:t>
            </a:r>
            <a:r>
              <a:rPr lang="en-US" altLang="ko-KR" sz="1400" b="1" i="0" dirty="0">
                <a:latin typeface="+mn-ea"/>
              </a:rPr>
              <a:t> polymerase</a:t>
            </a:r>
            <a:r>
              <a:rPr lang="ko-KR" altLang="en-US" sz="1400" b="1" i="0" dirty="0">
                <a:latin typeface="+mn-ea"/>
              </a:rPr>
              <a:t>에 의한 </a:t>
            </a:r>
            <a:r>
              <a:rPr lang="en-US" altLang="ko-KR" sz="1400" b="1" i="0" dirty="0">
                <a:latin typeface="+mn-ea"/>
              </a:rPr>
              <a:t>DNA </a:t>
            </a:r>
            <a:r>
              <a:rPr lang="ko-KR" altLang="en-US" sz="1400" b="1" i="0" dirty="0">
                <a:latin typeface="+mn-ea"/>
              </a:rPr>
              <a:t>합성속도</a:t>
            </a:r>
            <a:r>
              <a:rPr lang="en-US" altLang="ko-KR" sz="1400" b="1" i="0" dirty="0">
                <a:latin typeface="+mn-ea"/>
              </a:rPr>
              <a:t>(</a:t>
            </a:r>
            <a:r>
              <a:rPr lang="ko-KR" altLang="en-US" sz="1400" b="1" i="0" dirty="0">
                <a:latin typeface="+mn-ea"/>
              </a:rPr>
              <a:t>약 </a:t>
            </a:r>
            <a:r>
              <a:rPr lang="en-US" altLang="ko-KR" sz="1400" b="1" i="0" dirty="0">
                <a:latin typeface="+mn-ea"/>
              </a:rPr>
              <a:t>60 nucleotides/sec, 70℃)</a:t>
            </a:r>
            <a:r>
              <a:rPr lang="ko-KR" altLang="en-US" sz="1400" b="1" i="0" dirty="0">
                <a:latin typeface="+mn-ea"/>
              </a:rPr>
              <a:t>를 고려하여 시간을 설정한다</a:t>
            </a:r>
            <a:r>
              <a:rPr lang="en-US" altLang="ko-KR" sz="1400" b="1" i="0" dirty="0">
                <a:latin typeface="+mn-ea"/>
              </a:rPr>
              <a:t>. PCR </a:t>
            </a:r>
            <a:r>
              <a:rPr lang="ko-KR" altLang="en-US" sz="1400" b="1" i="0" dirty="0">
                <a:latin typeface="+mn-ea"/>
              </a:rPr>
              <a:t>산물의 크기 </a:t>
            </a:r>
            <a:r>
              <a:rPr lang="en-US" altLang="ko-KR" sz="1400" b="1" i="0" dirty="0">
                <a:latin typeface="+mn-ea"/>
              </a:rPr>
              <a:t>1kb</a:t>
            </a:r>
            <a:r>
              <a:rPr lang="ko-KR" altLang="en-US" sz="1400" b="1" i="0" dirty="0">
                <a:latin typeface="+mn-ea"/>
              </a:rPr>
              <a:t>마다 </a:t>
            </a:r>
            <a:r>
              <a:rPr lang="en-US" altLang="ko-KR" sz="1400" b="1" i="0" dirty="0">
                <a:latin typeface="+mn-ea"/>
              </a:rPr>
              <a:t>1</a:t>
            </a:r>
            <a:r>
              <a:rPr lang="ko-KR" altLang="en-US" sz="1400" b="1" i="0" dirty="0">
                <a:latin typeface="+mn-ea"/>
              </a:rPr>
              <a:t>분 정도의 시간을 배당하면 충분히 반응이 일어난다</a:t>
            </a:r>
            <a:r>
              <a:rPr lang="en-US" altLang="ko-KR" sz="1400" b="1" i="0" dirty="0">
                <a:latin typeface="+mn-ea"/>
              </a:rPr>
              <a:t>. </a:t>
            </a:r>
            <a:r>
              <a:rPr lang="ko-KR" altLang="en-US" sz="1400" b="1" i="0" dirty="0">
                <a:latin typeface="+mn-ea"/>
              </a:rPr>
              <a:t>마지막 </a:t>
            </a:r>
            <a:r>
              <a:rPr lang="en-US" altLang="ko-KR" sz="1400" b="1" i="0" dirty="0">
                <a:latin typeface="+mn-ea"/>
              </a:rPr>
              <a:t>cycle</a:t>
            </a:r>
            <a:r>
              <a:rPr lang="ko-KR" altLang="en-US" sz="1400" b="1" i="0" dirty="0">
                <a:latin typeface="+mn-ea"/>
              </a:rPr>
              <a:t>에는 약 </a:t>
            </a:r>
            <a:r>
              <a:rPr lang="en-US" altLang="ko-KR" sz="1400" b="1" i="0" dirty="0">
                <a:latin typeface="+mn-ea"/>
              </a:rPr>
              <a:t>10</a:t>
            </a:r>
            <a:r>
              <a:rPr lang="ko-KR" altLang="en-US" sz="1400" b="1" i="0" dirty="0">
                <a:latin typeface="+mn-ea"/>
              </a:rPr>
              <a:t>분 정도 시간을 충분히 주는 것이 좋다</a:t>
            </a:r>
            <a:r>
              <a:rPr lang="en-US" altLang="ko-KR" sz="1400" b="1" i="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</a:pPr>
            <a:endParaRPr lang="en-US" altLang="ko-KR" sz="1400" b="1" i="0" dirty="0">
              <a:latin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sz="1400" b="1" i="0" dirty="0">
                <a:latin typeface="+mn-ea"/>
              </a:rPr>
              <a:t> </a:t>
            </a:r>
            <a:r>
              <a:rPr lang="en-US" altLang="ko-KR" sz="1400" b="1" i="0" dirty="0">
                <a:latin typeface="+mn-ea"/>
              </a:rPr>
              <a:t>(4) Cycle </a:t>
            </a:r>
            <a:r>
              <a:rPr lang="ko-KR" altLang="en-US" sz="1400" b="1" i="0" dirty="0">
                <a:latin typeface="+mn-ea"/>
              </a:rPr>
              <a:t>수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i="0" dirty="0">
                <a:latin typeface="+mn-ea"/>
              </a:rPr>
              <a:t>    PCR</a:t>
            </a:r>
            <a:r>
              <a:rPr lang="ko-KR" altLang="en-US" sz="1400" b="1" i="0" dirty="0">
                <a:latin typeface="+mn-ea"/>
              </a:rPr>
              <a:t>의 경우 </a:t>
            </a:r>
            <a:r>
              <a:rPr lang="en-US" altLang="ko-KR" sz="1400" b="1" i="0" dirty="0">
                <a:latin typeface="+mn-ea"/>
              </a:rPr>
              <a:t>n</a:t>
            </a:r>
            <a:r>
              <a:rPr lang="ko-KR" altLang="en-US" sz="1400" b="1" i="0" dirty="0">
                <a:latin typeface="+mn-ea"/>
              </a:rPr>
              <a:t>회의 </a:t>
            </a:r>
            <a:r>
              <a:rPr lang="en-US" altLang="ko-KR" sz="1400" b="1" i="0" dirty="0">
                <a:latin typeface="+mn-ea"/>
              </a:rPr>
              <a:t>cycle</a:t>
            </a:r>
            <a:r>
              <a:rPr lang="ko-KR" altLang="en-US" sz="1400" b="1" i="0" dirty="0">
                <a:latin typeface="+mn-ea"/>
              </a:rPr>
              <a:t>로 표적배열은 </a:t>
            </a:r>
            <a:r>
              <a:rPr lang="en-US" altLang="ko-KR" sz="1400" b="1" i="0" dirty="0">
                <a:latin typeface="+mn-ea"/>
              </a:rPr>
              <a:t>2</a:t>
            </a:r>
            <a:r>
              <a:rPr lang="en-US" altLang="ko-KR" sz="1400" b="1" i="0" baseline="30000" dirty="0">
                <a:latin typeface="+mn-ea"/>
              </a:rPr>
              <a:t>n</a:t>
            </a:r>
            <a:r>
              <a:rPr lang="ko-KR" altLang="en-US" sz="1400" b="1" i="0" dirty="0">
                <a:latin typeface="+mn-ea"/>
              </a:rPr>
              <a:t>배가 되지만 실제로는 이보다 낮다</a:t>
            </a:r>
            <a:r>
              <a:rPr lang="en-US" altLang="ko-KR" sz="1400" b="1" i="0" dirty="0">
                <a:latin typeface="+mn-ea"/>
              </a:rPr>
              <a:t>. </a:t>
            </a:r>
            <a:r>
              <a:rPr lang="ko-KR" altLang="en-US" sz="1400" b="1" i="0" dirty="0">
                <a:latin typeface="+mn-ea"/>
              </a:rPr>
              <a:t>효율이 저하되는 이유는 ① </a:t>
            </a:r>
            <a:r>
              <a:rPr lang="en-US" altLang="ko-KR" sz="1400" b="1" i="0" dirty="0">
                <a:latin typeface="+mn-ea"/>
              </a:rPr>
              <a:t>DNA polymerase</a:t>
            </a:r>
            <a:r>
              <a:rPr lang="ko-KR" altLang="en-US" sz="1400" b="1" i="0" dirty="0">
                <a:latin typeface="+mn-ea"/>
              </a:rPr>
              <a:t>의 실활 및 증폭단편</a:t>
            </a:r>
            <a:r>
              <a:rPr lang="en-US" altLang="ko-KR" sz="1400" b="1" i="0" dirty="0">
                <a:latin typeface="+mn-ea"/>
              </a:rPr>
              <a:t>(</a:t>
            </a:r>
            <a:r>
              <a:rPr lang="ko-KR" altLang="en-US" sz="1400" b="1" i="0" dirty="0">
                <a:latin typeface="+mn-ea"/>
              </a:rPr>
              <a:t>주형</a:t>
            </a:r>
            <a:r>
              <a:rPr lang="en-US" altLang="ko-KR" sz="1400" b="1" i="0" dirty="0">
                <a:latin typeface="+mn-ea"/>
              </a:rPr>
              <a:t>DNA)</a:t>
            </a:r>
            <a:r>
              <a:rPr lang="ko-KR" altLang="en-US" sz="1400" b="1" i="0" dirty="0">
                <a:latin typeface="+mn-ea"/>
              </a:rPr>
              <a:t>의 증가로 인한 효소분자</a:t>
            </a:r>
            <a:r>
              <a:rPr lang="en-US" altLang="ko-KR" sz="1400" b="1" i="0" dirty="0">
                <a:latin typeface="+mn-ea"/>
              </a:rPr>
              <a:t>/</a:t>
            </a:r>
            <a:r>
              <a:rPr lang="ko-KR" altLang="en-US" sz="1400" b="1" i="0" dirty="0" err="1">
                <a:latin typeface="+mn-ea"/>
              </a:rPr>
              <a:t>주형비의</a:t>
            </a:r>
            <a:r>
              <a:rPr lang="ko-KR" altLang="en-US" sz="1400" b="1" i="0" dirty="0">
                <a:latin typeface="+mn-ea"/>
              </a:rPr>
              <a:t> 부족과</a:t>
            </a:r>
            <a:r>
              <a:rPr lang="en-US" altLang="ko-KR" sz="1400" b="1" i="0" dirty="0">
                <a:latin typeface="+mn-ea"/>
              </a:rPr>
              <a:t> ② </a:t>
            </a:r>
            <a:r>
              <a:rPr lang="ko-KR" altLang="en-US" sz="1400" b="1" i="0" dirty="0">
                <a:latin typeface="+mn-ea"/>
              </a:rPr>
              <a:t>증폭단편간의 </a:t>
            </a:r>
            <a:r>
              <a:rPr lang="en-US" altLang="ko-KR" sz="1400" b="1" i="0" dirty="0">
                <a:latin typeface="+mn-ea"/>
              </a:rPr>
              <a:t>annealing</a:t>
            </a:r>
            <a:r>
              <a:rPr lang="ko-KR" altLang="en-US" sz="1400" b="1" i="0" dirty="0">
                <a:latin typeface="+mn-ea"/>
              </a:rPr>
              <a:t>되는 속도가 빨라져서 </a:t>
            </a:r>
            <a:r>
              <a:rPr lang="en-US" altLang="ko-KR" sz="1400" b="1" i="0" dirty="0">
                <a:latin typeface="+mn-ea"/>
              </a:rPr>
              <a:t>primer</a:t>
            </a:r>
            <a:r>
              <a:rPr lang="ko-KR" altLang="en-US" sz="1400" b="1" i="0" dirty="0">
                <a:latin typeface="+mn-ea"/>
              </a:rPr>
              <a:t>의 </a:t>
            </a:r>
            <a:r>
              <a:rPr lang="en-US" altLang="ko-KR" sz="1400" b="1" i="0" dirty="0">
                <a:latin typeface="+mn-ea"/>
              </a:rPr>
              <a:t>anneal</a:t>
            </a:r>
            <a:r>
              <a:rPr lang="ko-KR" altLang="en-US" sz="1400" b="1" i="0" dirty="0">
                <a:latin typeface="+mn-ea"/>
              </a:rPr>
              <a:t>과 경합하기</a:t>
            </a:r>
            <a:r>
              <a:rPr lang="en-US" altLang="ko-KR" sz="1400" b="1" i="0" dirty="0">
                <a:latin typeface="+mn-ea"/>
              </a:rPr>
              <a:t> </a:t>
            </a:r>
            <a:r>
              <a:rPr lang="ko-KR" altLang="en-US" sz="1400" b="1" i="0" dirty="0">
                <a:latin typeface="+mn-ea"/>
              </a:rPr>
              <a:t>때문이다</a:t>
            </a:r>
            <a:r>
              <a:rPr lang="en-US" altLang="ko-KR" sz="1400" b="1" i="0" dirty="0">
                <a:latin typeface="+mn-ea"/>
              </a:rPr>
              <a:t>.</a:t>
            </a:r>
            <a:r>
              <a:rPr lang="ko-KR" altLang="en-US" sz="1400" b="1" i="0" dirty="0">
                <a:latin typeface="+mn-ea"/>
              </a:rPr>
              <a:t> 따라서 반응 </a:t>
            </a:r>
            <a:r>
              <a:rPr lang="en-US" altLang="ko-KR" sz="1400" b="1" i="0" dirty="0">
                <a:latin typeface="+mn-ea"/>
              </a:rPr>
              <a:t>cycle </a:t>
            </a:r>
            <a:r>
              <a:rPr lang="ko-KR" altLang="en-US" sz="1400" b="1" i="0" dirty="0">
                <a:latin typeface="+mn-ea"/>
              </a:rPr>
              <a:t>수를 불필요하게 증가시키는 것은 바람직하지 않다</a:t>
            </a:r>
            <a:r>
              <a:rPr lang="en-US" altLang="ko-KR" sz="1400" b="1" i="0" dirty="0">
                <a:latin typeface="+mn-ea"/>
              </a:rPr>
              <a:t>. </a:t>
            </a:r>
            <a:r>
              <a:rPr lang="ko-KR" altLang="en-US" sz="1400" b="1" i="0" dirty="0">
                <a:latin typeface="+mn-ea"/>
              </a:rPr>
              <a:t>보통 </a:t>
            </a:r>
            <a:r>
              <a:rPr lang="en-US" altLang="ko-KR" sz="1400" b="1" i="0" dirty="0">
                <a:latin typeface="+mn-ea"/>
              </a:rPr>
              <a:t>20-30</a:t>
            </a:r>
            <a:r>
              <a:rPr lang="ko-KR" altLang="en-US" sz="1400" b="1" i="0" dirty="0">
                <a:latin typeface="+mn-ea"/>
              </a:rPr>
              <a:t>회의 반응을 시킨다</a:t>
            </a:r>
            <a:r>
              <a:rPr lang="en-US" altLang="ko-KR" sz="1400" b="1" i="0" dirty="0">
                <a:latin typeface="+mn-ea"/>
              </a:rPr>
              <a:t>.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84150"/>
            <a:ext cx="8534400" cy="425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b="1" i="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+mj-cs"/>
              </a:rPr>
              <a:t>반응조건</a:t>
            </a:r>
            <a:endParaRPr lang="en-US" altLang="ko-KR" b="1" i="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14446"/>
            <a:ext cx="8064896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4400" b="1" dirty="0" smtClean="0">
                <a:solidFill>
                  <a:srgbClr val="0000FF"/>
                </a:solidFill>
                <a:latin typeface="+mj-ea"/>
                <a:ea typeface="+mj-ea"/>
              </a:rPr>
              <a:t>PCR </a:t>
            </a:r>
            <a:r>
              <a:rPr lang="ko-KR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구성요소</a:t>
            </a:r>
          </a:p>
        </p:txBody>
      </p:sp>
    </p:spTree>
    <p:extLst>
      <p:ext uri="{BB962C8B-B14F-4D97-AF65-F5344CB8AC3E}">
        <p14:creationId xmlns:p14="http://schemas.microsoft.com/office/powerpoint/2010/main" xmlns="" val="33329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1) Template(</a:t>
            </a:r>
            <a:r>
              <a:rPr lang="ko-KR" altLang="en-US" sz="1600" dirty="0" smtClean="0">
                <a:latin typeface="+mn-ea"/>
              </a:rPr>
              <a:t>주형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	DNA</a:t>
            </a:r>
            <a:r>
              <a:rPr lang="ko-KR" altLang="en-US" sz="1600" dirty="0" smtClean="0">
                <a:latin typeface="+mn-ea"/>
              </a:rPr>
              <a:t>또는</a:t>
            </a:r>
            <a:r>
              <a:rPr lang="en-US" altLang="ko-KR" sz="1600" dirty="0" smtClean="0">
                <a:latin typeface="+mn-ea"/>
              </a:rPr>
              <a:t>RNA</a:t>
            </a:r>
            <a:r>
              <a:rPr lang="ko-KR" altLang="en-US" sz="1600" dirty="0" smtClean="0">
                <a:latin typeface="+mn-ea"/>
              </a:rPr>
              <a:t>로부터 </a:t>
            </a:r>
            <a:r>
              <a:rPr lang="ko-KR" altLang="en-US" sz="1600" dirty="0" err="1" smtClean="0">
                <a:latin typeface="+mn-ea"/>
              </a:rPr>
              <a:t>역전사</a:t>
            </a:r>
            <a:r>
              <a:rPr lang="ko-KR" altLang="en-US" sz="1600" dirty="0" smtClean="0">
                <a:latin typeface="+mn-ea"/>
              </a:rPr>
              <a:t> 반응으로 얻은 </a:t>
            </a:r>
            <a:r>
              <a:rPr lang="en-US" altLang="ko-KR" sz="1600" dirty="0" err="1" smtClean="0">
                <a:latin typeface="+mn-ea"/>
              </a:rPr>
              <a:t>cDNA</a:t>
            </a:r>
            <a:r>
              <a:rPr lang="ko-KR" altLang="en-US" sz="1600" dirty="0" smtClean="0">
                <a:latin typeface="+mn-ea"/>
              </a:rPr>
              <a:t>가 되며 </a:t>
            </a:r>
            <a:r>
              <a:rPr lang="en-US" altLang="ko-KR" sz="1600" dirty="0" smtClean="0">
                <a:latin typeface="+mn-ea"/>
              </a:rPr>
              <a:t>single strand</a:t>
            </a:r>
            <a:r>
              <a:rPr lang="ko-KR" altLang="en-US" sz="1600" dirty="0" smtClean="0">
                <a:latin typeface="+mn-ea"/>
              </a:rPr>
              <a:t>와</a:t>
            </a:r>
            <a:r>
              <a:rPr lang="en-US" altLang="ko-KR" sz="1600" dirty="0" smtClean="0">
                <a:latin typeface="+mn-ea"/>
              </a:rPr>
              <a:t>double stand</a:t>
            </a:r>
            <a:r>
              <a:rPr lang="ko-KR" altLang="en-US" sz="1600" dirty="0" smtClean="0">
                <a:latin typeface="+mn-ea"/>
              </a:rPr>
              <a:t>여부에 무관합니다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2) Primer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	</a:t>
            </a:r>
            <a:r>
              <a:rPr lang="ko-KR" altLang="en-US" sz="1600" dirty="0" smtClean="0">
                <a:latin typeface="+mn-ea"/>
              </a:rPr>
              <a:t>주형에 상보적인 </a:t>
            </a:r>
            <a:r>
              <a:rPr lang="en-US" altLang="ko-KR" sz="1600" dirty="0" smtClean="0">
                <a:latin typeface="+mn-ea"/>
              </a:rPr>
              <a:t>single strand nucleic acid</a:t>
            </a:r>
            <a:r>
              <a:rPr lang="ko-KR" altLang="en-US" sz="1600" dirty="0" smtClean="0">
                <a:latin typeface="+mn-ea"/>
              </a:rPr>
              <a:t>입니다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주로 화학 합성에 의해 만들어지며</a:t>
            </a:r>
            <a:r>
              <a:rPr lang="en-US" altLang="ko-KR" sz="1600" dirty="0" smtClean="0">
                <a:latin typeface="+mn-ea"/>
              </a:rPr>
              <a:t>, 16base</a:t>
            </a:r>
            <a:r>
              <a:rPr lang="ko-KR" altLang="en-US" sz="1600" dirty="0" smtClean="0">
                <a:latin typeface="+mn-ea"/>
              </a:rPr>
              <a:t>에서 길게는 </a:t>
            </a:r>
            <a:r>
              <a:rPr lang="en-US" altLang="ko-KR" sz="1600" dirty="0" smtClean="0">
                <a:latin typeface="+mn-ea"/>
              </a:rPr>
              <a:t>100base</a:t>
            </a:r>
            <a:r>
              <a:rPr lang="ko-KR" altLang="en-US" sz="1600" dirty="0" smtClean="0">
                <a:latin typeface="+mn-ea"/>
              </a:rPr>
              <a:t>까지 다양한 길이의 </a:t>
            </a:r>
            <a:r>
              <a:rPr lang="en-US" altLang="ko-KR" sz="1600" dirty="0" smtClean="0">
                <a:latin typeface="+mn-ea"/>
              </a:rPr>
              <a:t>primer</a:t>
            </a:r>
            <a:r>
              <a:rPr lang="ko-KR" altLang="en-US" sz="1600" dirty="0" smtClean="0">
                <a:latin typeface="+mn-ea"/>
              </a:rPr>
              <a:t>가 사용될 수있습니다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3) Buffer(</a:t>
            </a:r>
            <a:r>
              <a:rPr lang="ko-KR" altLang="en-US" sz="1600" dirty="0" smtClean="0">
                <a:latin typeface="+mn-ea"/>
              </a:rPr>
              <a:t>완충용액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	</a:t>
            </a:r>
            <a:r>
              <a:rPr lang="ko-KR" altLang="en-US" sz="1600" dirty="0" smtClean="0">
                <a:latin typeface="+mn-ea"/>
              </a:rPr>
              <a:t>증폭반응에 최적인</a:t>
            </a:r>
            <a:r>
              <a:rPr lang="en-US" altLang="ko-KR" sz="1600" dirty="0" smtClean="0">
                <a:latin typeface="+mn-ea"/>
              </a:rPr>
              <a:t>pH</a:t>
            </a:r>
            <a:r>
              <a:rPr lang="ko-KR" altLang="en-US" sz="1600" dirty="0" smtClean="0">
                <a:latin typeface="+mn-ea"/>
              </a:rPr>
              <a:t>와 염</a:t>
            </a:r>
            <a:r>
              <a:rPr lang="en-US" altLang="ko-KR" sz="1600" dirty="0" smtClean="0">
                <a:latin typeface="+mn-ea"/>
              </a:rPr>
              <a:t>(salt)</a:t>
            </a:r>
            <a:r>
              <a:rPr lang="ko-KR" altLang="en-US" sz="1600" dirty="0" smtClean="0">
                <a:latin typeface="+mn-ea"/>
              </a:rPr>
              <a:t>농도를 제공합니다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4) </a:t>
            </a:r>
            <a:r>
              <a:rPr lang="en-US" altLang="ko-KR" sz="1600" dirty="0" err="1" smtClean="0">
                <a:latin typeface="+mn-ea"/>
              </a:rPr>
              <a:t>dNTP</a:t>
            </a:r>
            <a:endParaRPr lang="en-US" altLang="ko-KR" sz="1600" dirty="0" smtClean="0">
              <a:latin typeface="+mn-ea"/>
            </a:endParaRP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	</a:t>
            </a:r>
            <a:r>
              <a:rPr lang="ko-KR" altLang="en-US" sz="1600" dirty="0" smtClean="0">
                <a:latin typeface="+mn-ea"/>
              </a:rPr>
              <a:t>합성되는 </a:t>
            </a:r>
            <a:r>
              <a:rPr lang="en-US" altLang="ko-KR" sz="1600" dirty="0" smtClean="0">
                <a:latin typeface="+mn-ea"/>
              </a:rPr>
              <a:t>DNA</a:t>
            </a:r>
            <a:r>
              <a:rPr lang="ko-KR" altLang="en-US" sz="1600" dirty="0" smtClean="0">
                <a:latin typeface="+mn-ea"/>
              </a:rPr>
              <a:t>의 </a:t>
            </a:r>
            <a:r>
              <a:rPr lang="en-US" altLang="ko-KR" sz="1600" dirty="0" smtClean="0">
                <a:latin typeface="+mn-ea"/>
              </a:rPr>
              <a:t>building block</a:t>
            </a:r>
            <a:r>
              <a:rPr lang="ko-KR" altLang="en-US" sz="1600" dirty="0" smtClean="0">
                <a:latin typeface="+mn-ea"/>
              </a:rPr>
              <a:t>이 되는 기질입니다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en-US" altLang="ko-KR" sz="1600" dirty="0" err="1" smtClean="0">
                <a:latin typeface="+mn-ea"/>
              </a:rPr>
              <a:t>dATP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en-US" altLang="ko-KR" sz="1600" dirty="0" err="1" smtClean="0">
                <a:latin typeface="+mn-ea"/>
              </a:rPr>
              <a:t>dCTP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en-US" altLang="ko-KR" sz="1600" dirty="0" err="1" smtClean="0">
                <a:latin typeface="+mn-ea"/>
              </a:rPr>
              <a:t>dGTP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en-US" altLang="ko-KR" sz="1600" dirty="0" err="1" smtClean="0">
                <a:latin typeface="+mn-ea"/>
              </a:rPr>
              <a:t>dTTP</a:t>
            </a:r>
            <a:r>
              <a:rPr lang="ko-KR" altLang="en-US" sz="1600" dirty="0" smtClean="0">
                <a:latin typeface="+mn-ea"/>
              </a:rPr>
              <a:t>의 네가지 </a:t>
            </a:r>
            <a:r>
              <a:rPr lang="en-US" altLang="ko-KR" sz="1600" dirty="0" err="1" smtClean="0">
                <a:latin typeface="+mn-ea"/>
              </a:rPr>
              <a:t>deoxynucleotide</a:t>
            </a:r>
            <a:r>
              <a:rPr lang="ko-KR" altLang="en-US" sz="1600" dirty="0" smtClean="0">
                <a:latin typeface="+mn-ea"/>
              </a:rPr>
              <a:t>가 </a:t>
            </a:r>
            <a:r>
              <a:rPr lang="en-US" altLang="ko-KR" sz="1600" dirty="0" smtClean="0">
                <a:latin typeface="+mn-ea"/>
              </a:rPr>
              <a:t>mix</a:t>
            </a:r>
            <a:r>
              <a:rPr lang="ko-KR" altLang="en-US" sz="1600" dirty="0" smtClean="0">
                <a:latin typeface="+mn-ea"/>
              </a:rPr>
              <a:t>형태로 사용됩니다</a:t>
            </a:r>
            <a:r>
              <a:rPr lang="en-US" altLang="ko-KR" sz="1600" dirty="0" smtClean="0">
                <a:latin typeface="+mn-ea"/>
              </a:rPr>
              <a:t>. PCR</a:t>
            </a:r>
            <a:r>
              <a:rPr lang="ko-KR" altLang="en-US" sz="1600" dirty="0" smtClean="0">
                <a:latin typeface="+mn-ea"/>
              </a:rPr>
              <a:t>의 종류와 목적에 따라 변형</a:t>
            </a:r>
            <a:r>
              <a:rPr lang="en-US" altLang="ko-KR" sz="1600" dirty="0" smtClean="0">
                <a:latin typeface="+mn-ea"/>
              </a:rPr>
              <a:t>nucleotide</a:t>
            </a:r>
            <a:r>
              <a:rPr lang="ko-KR" altLang="en-US" sz="1600" dirty="0" smtClean="0">
                <a:latin typeface="+mn-ea"/>
              </a:rPr>
              <a:t>가 사용되기도 합니다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5) Mg2+ion</a:t>
            </a:r>
          </a:p>
          <a:p>
            <a:pPr marL="624078" indent="-514350">
              <a:buNone/>
            </a:pPr>
            <a:r>
              <a:rPr lang="en-US" altLang="ko-KR" sz="1600" dirty="0" smtClean="0">
                <a:latin typeface="+mn-ea"/>
              </a:rPr>
              <a:t>	</a:t>
            </a:r>
            <a:r>
              <a:rPr lang="en-US" altLang="ko-KR" sz="1600" dirty="0" err="1" smtClean="0">
                <a:latin typeface="+mn-ea"/>
              </a:rPr>
              <a:t>Taq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효소의 안정적인 활성을 위한 </a:t>
            </a:r>
            <a:r>
              <a:rPr lang="en-US" altLang="ko-KR" sz="1600" dirty="0" smtClean="0">
                <a:latin typeface="+mn-ea"/>
              </a:rPr>
              <a:t>2</a:t>
            </a:r>
            <a:r>
              <a:rPr lang="ko-KR" altLang="en-US" sz="1600" dirty="0" smtClean="0">
                <a:latin typeface="+mn-ea"/>
              </a:rPr>
              <a:t>가 이온으로서 </a:t>
            </a:r>
            <a:r>
              <a:rPr lang="en-US" altLang="ko-KR" sz="1600" dirty="0" smtClean="0">
                <a:latin typeface="+mn-ea"/>
              </a:rPr>
              <a:t>MgCl2 </a:t>
            </a:r>
            <a:r>
              <a:rPr lang="ko-KR" altLang="en-US" sz="1600" dirty="0" smtClean="0">
                <a:latin typeface="+mn-ea"/>
              </a:rPr>
              <a:t>또는 </a:t>
            </a:r>
            <a:r>
              <a:rPr lang="en-US" altLang="ko-KR" sz="1600" dirty="0" smtClean="0">
                <a:latin typeface="+mn-ea"/>
              </a:rPr>
              <a:t>MgSO4</a:t>
            </a:r>
            <a:r>
              <a:rPr lang="ko-KR" altLang="en-US" sz="1600" dirty="0" smtClean="0">
                <a:latin typeface="+mn-ea"/>
              </a:rPr>
              <a:t>의 형태로첨가되며 </a:t>
            </a:r>
            <a:r>
              <a:rPr lang="en-US" altLang="ko-KR" sz="1600" dirty="0" err="1" smtClean="0">
                <a:latin typeface="+mn-ea"/>
              </a:rPr>
              <a:t>Taq</a:t>
            </a:r>
            <a:r>
              <a:rPr lang="ko-KR" altLang="en-US" sz="1600" dirty="0" smtClean="0">
                <a:latin typeface="+mn-ea"/>
              </a:rPr>
              <a:t>의 종류에 따라 최적의 농도가 다릅니다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624078" indent="-514350">
              <a:buNone/>
            </a:pPr>
            <a:endParaRPr lang="ko-KR" altLang="en-US" sz="1600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2688</TotalTime>
  <Words>3421</Words>
  <Application>Microsoft Office PowerPoint</Application>
  <PresentationFormat>화면 슬라이드 쇼(4:3)</PresentationFormat>
  <Paragraphs>193</Paragraphs>
  <Slides>49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광장</vt:lpstr>
      <vt:lpstr>PCR 내용정리</vt:lpstr>
      <vt:lpstr>목차</vt:lpstr>
      <vt:lpstr>슬라이드 3</vt:lpstr>
      <vt:lpstr>PCR 반응과정</vt:lpstr>
      <vt:lpstr>PCR 반응과정</vt:lpstr>
      <vt:lpstr>슬라이드 6</vt:lpstr>
      <vt:lpstr>슬라이드 7</vt:lpstr>
      <vt:lpstr>슬라이드 8</vt:lpstr>
      <vt:lpstr>PCR 구성요소</vt:lpstr>
      <vt:lpstr>PCR 구성요소</vt:lpstr>
      <vt:lpstr>슬라이드 11</vt:lpstr>
      <vt:lpstr>PCR의 종류</vt:lpstr>
      <vt:lpstr>1. Gradient PCR</vt:lpstr>
      <vt:lpstr>2. Nest PCR</vt:lpstr>
      <vt:lpstr>3. Inverse PCR</vt:lpstr>
      <vt:lpstr>4. Asymmetric PCR</vt:lpstr>
      <vt:lpstr>5. Long Accurate PCR</vt:lpstr>
      <vt:lpstr>6. Hot start PCR</vt:lpstr>
      <vt:lpstr>7. Multiplex PCR</vt:lpstr>
      <vt:lpstr>8. Touchdown PCR</vt:lpstr>
      <vt:lpstr>9. RAPD PCR</vt:lpstr>
      <vt:lpstr>10. Competitive PCR</vt:lpstr>
      <vt:lpstr>11. Real-Time PCR</vt:lpstr>
      <vt:lpstr>12. RT-PCR (Reverse Transcriptase Polymerase Chain Reaction)</vt:lpstr>
      <vt:lpstr>13. RACE (Rapid Amplification of cDNA Ends)</vt:lpstr>
      <vt:lpstr>14. ISPCR (In Situ Polymerase Chain Reaction)</vt:lpstr>
      <vt:lpstr>15. DDRT-PCR (Differential Display Reverse Transcriptase PCR)</vt:lpstr>
      <vt:lpstr>16. SSCP(Single Strand Conformation Polymorphism)</vt:lpstr>
      <vt:lpstr>슬라이드 29</vt:lpstr>
      <vt:lpstr>슬라이드 30</vt:lpstr>
      <vt:lpstr>PCR 문제점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 농도, 순도 측정기</dc:title>
  <dc:creator>Administrator</dc:creator>
  <cp:lastModifiedBy>Administrator</cp:lastModifiedBy>
  <cp:revision>241</cp:revision>
  <dcterms:created xsi:type="dcterms:W3CDTF">2015-07-02T10:36:22Z</dcterms:created>
  <dcterms:modified xsi:type="dcterms:W3CDTF">2015-11-05T11:45:51Z</dcterms:modified>
</cp:coreProperties>
</file>